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Garet ExtraBold" charset="1" panose="00000000000000000000"/>
      <p:regular r:id="rId20"/>
    </p:embeddedFont>
    <p:embeddedFont>
      <p:font typeface="Amsterdam Three" charset="1" panose="02000500000000000000"/>
      <p:regular r:id="rId21"/>
    </p:embeddedFont>
    <p:embeddedFont>
      <p:font typeface="Montserrat 1" charset="1" panose="00000500000000000000"/>
      <p:regular r:id="rId22"/>
    </p:embeddedFont>
    <p:embeddedFont>
      <p:font typeface="Garet Ultra-Bold" charset="1" panose="00000000000000000000"/>
      <p:regular r:id="rId23"/>
    </p:embeddedFont>
    <p:embeddedFont>
      <p:font typeface="Montserrat 2" charset="1" panose="00000500000000000000"/>
      <p:regular r:id="rId24"/>
    </p:embeddedFont>
    <p:embeddedFont>
      <p:font typeface="Garet Heavy"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8795757" y="1028700"/>
            <a:ext cx="696485" cy="649895"/>
          </a:xfrm>
          <a:custGeom>
            <a:avLst/>
            <a:gdLst/>
            <a:ahLst/>
            <a:cxnLst/>
            <a:rect r="r" b="b" t="t" l="l"/>
            <a:pathLst>
              <a:path h="649895" w="696485">
                <a:moveTo>
                  <a:pt x="0" y="0"/>
                </a:moveTo>
                <a:lnTo>
                  <a:pt x="696486" y="0"/>
                </a:lnTo>
                <a:lnTo>
                  <a:pt x="696486" y="649895"/>
                </a:lnTo>
                <a:lnTo>
                  <a:pt x="0" y="649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624508" y="2727635"/>
            <a:ext cx="9422427" cy="2555395"/>
          </a:xfrm>
          <a:prstGeom prst="rect">
            <a:avLst/>
          </a:prstGeom>
        </p:spPr>
        <p:txBody>
          <a:bodyPr anchor="t" rtlCol="false" tIns="0" lIns="0" bIns="0" rIns="0">
            <a:spAutoFit/>
          </a:bodyPr>
          <a:lstStyle/>
          <a:p>
            <a:pPr algn="ctr">
              <a:lnSpc>
                <a:spcPts val="6694"/>
              </a:lnSpc>
            </a:pPr>
            <a:r>
              <a:rPr lang="en-US" sz="6375">
                <a:solidFill>
                  <a:srgbClr val="FFFFFF"/>
                </a:solidFill>
                <a:latin typeface="Garet ExtraBold"/>
                <a:ea typeface="Garet ExtraBold"/>
                <a:cs typeface="Garet ExtraBold"/>
                <a:sym typeface="Garet ExtraBold"/>
              </a:rPr>
              <a:t>ARTIFICIAL INTELLIGENCE (AI) SOLUTIONS</a:t>
            </a:r>
          </a:p>
        </p:txBody>
      </p:sp>
      <p:sp>
        <p:nvSpPr>
          <p:cNvPr name="Freeform 5" id="5"/>
          <p:cNvSpPr/>
          <p:nvPr/>
        </p:nvSpPr>
        <p:spPr>
          <a:xfrm flipH="false" flipV="false" rot="553900">
            <a:off x="-1103269" y="6104991"/>
            <a:ext cx="23018043" cy="7826135"/>
          </a:xfrm>
          <a:custGeom>
            <a:avLst/>
            <a:gdLst/>
            <a:ahLst/>
            <a:cxnLst/>
            <a:rect r="r" b="b" t="t" l="l"/>
            <a:pathLst>
              <a:path h="7826135" w="23018043">
                <a:moveTo>
                  <a:pt x="0" y="0"/>
                </a:moveTo>
                <a:lnTo>
                  <a:pt x="23018043" y="0"/>
                </a:lnTo>
                <a:lnTo>
                  <a:pt x="23018043" y="7826135"/>
                </a:lnTo>
                <a:lnTo>
                  <a:pt x="0" y="78261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623673" y="6369188"/>
            <a:ext cx="5040654" cy="590142"/>
          </a:xfrm>
          <a:prstGeom prst="rect">
            <a:avLst/>
          </a:prstGeom>
        </p:spPr>
        <p:txBody>
          <a:bodyPr anchor="t" rtlCol="false" tIns="0" lIns="0" bIns="0" rIns="0">
            <a:spAutoFit/>
          </a:bodyPr>
          <a:lstStyle/>
          <a:p>
            <a:pPr algn="ctr">
              <a:lnSpc>
                <a:spcPts val="4681"/>
              </a:lnSpc>
            </a:pPr>
            <a:r>
              <a:rPr lang="en-US" sz="3967">
                <a:solidFill>
                  <a:srgbClr val="FFFFFF"/>
                </a:solidFill>
                <a:latin typeface="Amsterdam Three"/>
                <a:ea typeface="Amsterdam Three"/>
                <a:cs typeface="Amsterdam Three"/>
                <a:sym typeface="Amsterdam Three"/>
              </a:rPr>
              <a:t>Chona Cabual</a:t>
            </a:r>
          </a:p>
        </p:txBody>
      </p:sp>
      <p:sp>
        <p:nvSpPr>
          <p:cNvPr name="TextBox 7" id="7"/>
          <p:cNvSpPr txBox="true"/>
          <p:nvPr/>
        </p:nvSpPr>
        <p:spPr>
          <a:xfrm rot="0">
            <a:off x="7420388" y="5654505"/>
            <a:ext cx="3447225" cy="257791"/>
          </a:xfrm>
          <a:prstGeom prst="rect">
            <a:avLst/>
          </a:prstGeom>
        </p:spPr>
        <p:txBody>
          <a:bodyPr anchor="t" rtlCol="false" tIns="0" lIns="0" bIns="0" rIns="0">
            <a:spAutoFit/>
          </a:bodyPr>
          <a:lstStyle/>
          <a:p>
            <a:pPr algn="ctr">
              <a:lnSpc>
                <a:spcPts val="2089"/>
              </a:lnSpc>
            </a:pPr>
            <a:r>
              <a:rPr lang="en-US" sz="1770">
                <a:solidFill>
                  <a:srgbClr val="FFFFFF"/>
                </a:solidFill>
                <a:latin typeface="Montserrat 1"/>
                <a:ea typeface="Montserrat 1"/>
                <a:cs typeface="Montserrat 1"/>
                <a:sym typeface="Montserrat 1"/>
              </a:rPr>
              <a:t>Presented by: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10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54422" y="-3153513"/>
            <a:ext cx="10517029" cy="11698368"/>
            <a:chOff x="687070" y="247650"/>
            <a:chExt cx="11148060" cy="12400280"/>
          </a:xfrm>
        </p:grpSpPr>
        <p:sp>
          <p:nvSpPr>
            <p:cNvPr name="Freeform 3" id="3"/>
            <p:cNvSpPr/>
            <p:nvPr/>
          </p:nvSpPr>
          <p:spPr>
            <a:xfrm flipH="false" flipV="false" rot="0">
              <a:off x="687070" y="247650"/>
              <a:ext cx="11148061" cy="12400280"/>
            </a:xfrm>
            <a:custGeom>
              <a:avLst/>
              <a:gdLst/>
              <a:ahLst/>
              <a:cxnLst/>
              <a:rect r="r" b="b" t="t" l="l"/>
              <a:pathLst>
                <a:path h="12400280" w="11148061">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blipFill>
              <a:blip r:embed="rId2"/>
              <a:stretch>
                <a:fillRect l="-6649" t="-16029" r="6649" b="-11939"/>
              </a:stretch>
            </a:blipFill>
          </p:spPr>
        </p:sp>
      </p:grpSp>
      <p:sp>
        <p:nvSpPr>
          <p:cNvPr name="TextBox 4" id="4"/>
          <p:cNvSpPr txBox="true"/>
          <p:nvPr/>
        </p:nvSpPr>
        <p:spPr>
          <a:xfrm rot="0">
            <a:off x="9073118" y="2118021"/>
            <a:ext cx="7344953" cy="1657687"/>
          </a:xfrm>
          <a:prstGeom prst="rect">
            <a:avLst/>
          </a:prstGeom>
        </p:spPr>
        <p:txBody>
          <a:bodyPr anchor="t" rtlCol="false" tIns="0" lIns="0" bIns="0" rIns="0">
            <a:spAutoFit/>
          </a:bodyPr>
          <a:lstStyle/>
          <a:p>
            <a:pPr algn="l" marL="0" indent="0" lvl="0">
              <a:lnSpc>
                <a:spcPts val="6478"/>
              </a:lnSpc>
            </a:pPr>
            <a:r>
              <a:rPr lang="en-US" sz="5784">
                <a:solidFill>
                  <a:srgbClr val="FFFFFF"/>
                </a:solidFill>
                <a:latin typeface="Garet ExtraBold"/>
                <a:ea typeface="Garet ExtraBold"/>
                <a:cs typeface="Garet ExtraBold"/>
                <a:sym typeface="Garet ExtraBold"/>
              </a:rPr>
              <a:t>IMPROVED DECISION-MAKING</a:t>
            </a:r>
          </a:p>
        </p:txBody>
      </p:sp>
      <p:sp>
        <p:nvSpPr>
          <p:cNvPr name="Freeform 5" id="5"/>
          <p:cNvSpPr/>
          <p:nvPr/>
        </p:nvSpPr>
        <p:spPr>
          <a:xfrm flipH="false" flipV="false" rot="-9507671">
            <a:off x="-3029938" y="5884887"/>
            <a:ext cx="11257635" cy="6746826"/>
          </a:xfrm>
          <a:custGeom>
            <a:avLst/>
            <a:gdLst/>
            <a:ahLst/>
            <a:cxnLst/>
            <a:rect r="r" b="b" t="t" l="l"/>
            <a:pathLst>
              <a:path h="6746826" w="11257635">
                <a:moveTo>
                  <a:pt x="0" y="0"/>
                </a:moveTo>
                <a:lnTo>
                  <a:pt x="11257635" y="0"/>
                </a:lnTo>
                <a:lnTo>
                  <a:pt x="11257635" y="6746826"/>
                </a:lnTo>
                <a:lnTo>
                  <a:pt x="0" y="6746826"/>
                </a:lnTo>
                <a:lnTo>
                  <a:pt x="0" y="0"/>
                </a:lnTo>
                <a:close/>
              </a:path>
            </a:pathLst>
          </a:custGeom>
          <a:blipFill>
            <a:blip r:embed="rId3">
              <a:extLst>
                <a:ext uri="{96DAC541-7B7A-43D3-8B79-37D633B846F1}">
                  <asvg:svgBlip xmlns:asvg="http://schemas.microsoft.com/office/drawing/2016/SVG/main" r:embed="rId4"/>
                </a:ext>
              </a:extLst>
            </a:blip>
            <a:stretch>
              <a:fillRect l="0" t="0" r="-76267" b="0"/>
            </a:stretch>
          </a:blipFill>
        </p:spPr>
      </p:sp>
      <p:sp>
        <p:nvSpPr>
          <p:cNvPr name="TextBox 6" id="6"/>
          <p:cNvSpPr txBox="true"/>
          <p:nvPr/>
        </p:nvSpPr>
        <p:spPr>
          <a:xfrm rot="0">
            <a:off x="8233286" y="4724010"/>
            <a:ext cx="9241279" cy="4009186"/>
          </a:xfrm>
          <a:prstGeom prst="rect">
            <a:avLst/>
          </a:prstGeom>
        </p:spPr>
        <p:txBody>
          <a:bodyPr anchor="t" rtlCol="false" tIns="0" lIns="0" bIns="0" rIns="0">
            <a:spAutoFit/>
          </a:bodyPr>
          <a:lstStyle/>
          <a:p>
            <a:pPr algn="l">
              <a:lnSpc>
                <a:spcPts val="3991"/>
              </a:lnSpc>
            </a:pPr>
            <a:r>
              <a:rPr lang="en-US" sz="2978">
                <a:solidFill>
                  <a:srgbClr val="F4F8FF"/>
                </a:solidFill>
                <a:latin typeface="Montserrat 1"/>
                <a:ea typeface="Montserrat 1"/>
                <a:cs typeface="Montserrat 1"/>
                <a:sym typeface="Montserrat 1"/>
              </a:rPr>
              <a:t>By analyzing large volumes of data quickly and accurately, AI helps businesses make better decisions. For instance, predictive analytics can forecast future trends, allowing companies to plan and allocate resources more effectively. This leads to smarter, data-driven decision-making that can enhance competitiveness and drive growth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10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54422" y="-3153513"/>
            <a:ext cx="10517029" cy="11698368"/>
            <a:chOff x="687070" y="247650"/>
            <a:chExt cx="11148060" cy="12400280"/>
          </a:xfrm>
        </p:grpSpPr>
        <p:sp>
          <p:nvSpPr>
            <p:cNvPr name="Freeform 3" id="3"/>
            <p:cNvSpPr/>
            <p:nvPr/>
          </p:nvSpPr>
          <p:spPr>
            <a:xfrm flipH="false" flipV="false" rot="0">
              <a:off x="687070" y="247650"/>
              <a:ext cx="11148061" cy="12400280"/>
            </a:xfrm>
            <a:custGeom>
              <a:avLst/>
              <a:gdLst/>
              <a:ahLst/>
              <a:cxnLst/>
              <a:rect r="r" b="b" t="t" l="l"/>
              <a:pathLst>
                <a:path h="12400280" w="11148061">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blipFill>
              <a:blip r:embed="rId2"/>
              <a:stretch>
                <a:fillRect l="-6649" t="-16029" r="6649" b="-11939"/>
              </a:stretch>
            </a:blipFill>
          </p:spPr>
        </p:sp>
      </p:grpSp>
      <p:sp>
        <p:nvSpPr>
          <p:cNvPr name="TextBox 4" id="4"/>
          <p:cNvSpPr txBox="true"/>
          <p:nvPr/>
        </p:nvSpPr>
        <p:spPr>
          <a:xfrm rot="0">
            <a:off x="9073118" y="1962348"/>
            <a:ext cx="5417677" cy="2091592"/>
          </a:xfrm>
          <a:prstGeom prst="rect">
            <a:avLst/>
          </a:prstGeom>
        </p:spPr>
        <p:txBody>
          <a:bodyPr anchor="t" rtlCol="false" tIns="0" lIns="0" bIns="0" rIns="0">
            <a:spAutoFit/>
          </a:bodyPr>
          <a:lstStyle/>
          <a:p>
            <a:pPr algn="l" marL="0" indent="0" lvl="0">
              <a:lnSpc>
                <a:spcPts val="5487"/>
              </a:lnSpc>
            </a:pPr>
            <a:r>
              <a:rPr lang="en-US" sz="4899">
                <a:solidFill>
                  <a:srgbClr val="FFFFFF"/>
                </a:solidFill>
                <a:latin typeface="Garet ExtraBold"/>
                <a:ea typeface="Garet ExtraBold"/>
                <a:cs typeface="Garet ExtraBold"/>
                <a:sym typeface="Garet ExtraBold"/>
              </a:rPr>
              <a:t>ENHANCED CUSTOMER EXPERIENCE</a:t>
            </a:r>
          </a:p>
        </p:txBody>
      </p:sp>
      <p:sp>
        <p:nvSpPr>
          <p:cNvPr name="Freeform 5" id="5"/>
          <p:cNvSpPr/>
          <p:nvPr/>
        </p:nvSpPr>
        <p:spPr>
          <a:xfrm flipH="false" flipV="false" rot="-9507671">
            <a:off x="-3029938" y="5884887"/>
            <a:ext cx="11257635" cy="6746826"/>
          </a:xfrm>
          <a:custGeom>
            <a:avLst/>
            <a:gdLst/>
            <a:ahLst/>
            <a:cxnLst/>
            <a:rect r="r" b="b" t="t" l="l"/>
            <a:pathLst>
              <a:path h="6746826" w="11257635">
                <a:moveTo>
                  <a:pt x="0" y="0"/>
                </a:moveTo>
                <a:lnTo>
                  <a:pt x="11257635" y="0"/>
                </a:lnTo>
                <a:lnTo>
                  <a:pt x="11257635" y="6746826"/>
                </a:lnTo>
                <a:lnTo>
                  <a:pt x="0" y="6746826"/>
                </a:lnTo>
                <a:lnTo>
                  <a:pt x="0" y="0"/>
                </a:lnTo>
                <a:close/>
              </a:path>
            </a:pathLst>
          </a:custGeom>
          <a:blipFill>
            <a:blip r:embed="rId3">
              <a:extLst>
                <a:ext uri="{96DAC541-7B7A-43D3-8B79-37D633B846F1}">
                  <asvg:svgBlip xmlns:asvg="http://schemas.microsoft.com/office/drawing/2016/SVG/main" r:embed="rId4"/>
                </a:ext>
              </a:extLst>
            </a:blip>
            <a:stretch>
              <a:fillRect l="0" t="0" r="-76267" b="0"/>
            </a:stretch>
          </a:blipFill>
        </p:spPr>
      </p:sp>
      <p:sp>
        <p:nvSpPr>
          <p:cNvPr name="TextBox 6" id="6"/>
          <p:cNvSpPr txBox="true"/>
          <p:nvPr/>
        </p:nvSpPr>
        <p:spPr>
          <a:xfrm rot="0">
            <a:off x="8018021" y="4243101"/>
            <a:ext cx="9241279" cy="5015199"/>
          </a:xfrm>
          <a:prstGeom prst="rect">
            <a:avLst/>
          </a:prstGeom>
        </p:spPr>
        <p:txBody>
          <a:bodyPr anchor="t" rtlCol="false" tIns="0" lIns="0" bIns="0" rIns="0">
            <a:spAutoFit/>
          </a:bodyPr>
          <a:lstStyle/>
          <a:p>
            <a:pPr algn="l">
              <a:lnSpc>
                <a:spcPts val="3991"/>
              </a:lnSpc>
            </a:pPr>
            <a:r>
              <a:rPr lang="en-US" sz="2978">
                <a:solidFill>
                  <a:srgbClr val="F4F8FF"/>
                </a:solidFill>
                <a:latin typeface="Montserrat 1"/>
                <a:ea typeface="Montserrat 1"/>
                <a:cs typeface="Montserrat 1"/>
                <a:sym typeface="Montserrat 1"/>
              </a:rPr>
              <a:t>AI significantly improves the customer experience by providing more personalized and timely interactions. Whether it's through AI-driven customer service bots that offer instant assistance or personalization engines that tailor marketing efforts to individual preferences, AI helps businesses deliver a higher level of service that meets or exceeds customer expectations. This, in turn, leads to greater customer loyalty and satisfaction.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10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8835693" y="3259340"/>
            <a:ext cx="9362465" cy="6779166"/>
          </a:xfrm>
          <a:prstGeom prst="rect">
            <a:avLst/>
          </a:prstGeom>
        </p:spPr>
      </p:pic>
      <p:sp>
        <p:nvSpPr>
          <p:cNvPr name="Freeform 3" id="3"/>
          <p:cNvSpPr/>
          <p:nvPr/>
        </p:nvSpPr>
        <p:spPr>
          <a:xfrm flipH="false" flipV="false" rot="-1898846">
            <a:off x="-3656258" y="-3756073"/>
            <a:ext cx="19308321" cy="6564829"/>
          </a:xfrm>
          <a:custGeom>
            <a:avLst/>
            <a:gdLst/>
            <a:ahLst/>
            <a:cxnLst/>
            <a:rect r="r" b="b" t="t" l="l"/>
            <a:pathLst>
              <a:path h="6564829" w="19308321">
                <a:moveTo>
                  <a:pt x="0" y="0"/>
                </a:moveTo>
                <a:lnTo>
                  <a:pt x="19308320" y="0"/>
                </a:lnTo>
                <a:lnTo>
                  <a:pt x="19308320" y="6564829"/>
                </a:lnTo>
                <a:lnTo>
                  <a:pt x="0" y="6564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788482" y="587220"/>
            <a:ext cx="6918653" cy="8795964"/>
            <a:chOff x="-2540" y="-1270"/>
            <a:chExt cx="4329430" cy="5504180"/>
          </a:xfrm>
        </p:grpSpPr>
        <p:sp>
          <p:nvSpPr>
            <p:cNvPr name="Freeform 5" id="5"/>
            <p:cNvSpPr/>
            <p:nvPr/>
          </p:nvSpPr>
          <p:spPr>
            <a:xfrm flipH="false" flipV="false" rot="0">
              <a:off x="-2540" y="-1270"/>
              <a:ext cx="4329430" cy="5504180"/>
            </a:xfrm>
            <a:custGeom>
              <a:avLst/>
              <a:gdLst/>
              <a:ahLst/>
              <a:cxnLst/>
              <a:rect r="r" b="b" t="t" l="l"/>
              <a:pathLst>
                <a:path h="5504180" w="4329430">
                  <a:moveTo>
                    <a:pt x="2216150" y="5504180"/>
                  </a:moveTo>
                  <a:cubicBezTo>
                    <a:pt x="2186940" y="5504180"/>
                    <a:pt x="2157730" y="5504180"/>
                    <a:pt x="2129790" y="5504180"/>
                  </a:cubicBezTo>
                  <a:cubicBezTo>
                    <a:pt x="2123440" y="5502910"/>
                    <a:pt x="2118360" y="5501640"/>
                    <a:pt x="2112010" y="5501640"/>
                  </a:cubicBezTo>
                  <a:cubicBezTo>
                    <a:pt x="2038350" y="5497830"/>
                    <a:pt x="1967230" y="5485130"/>
                    <a:pt x="1897380" y="5463540"/>
                  </a:cubicBezTo>
                  <a:cubicBezTo>
                    <a:pt x="1772920" y="5425440"/>
                    <a:pt x="1657350" y="5367020"/>
                    <a:pt x="1548130" y="5295900"/>
                  </a:cubicBezTo>
                  <a:cubicBezTo>
                    <a:pt x="1423670" y="5215890"/>
                    <a:pt x="1294130" y="5143500"/>
                    <a:pt x="1160780" y="5081270"/>
                  </a:cubicBezTo>
                  <a:cubicBezTo>
                    <a:pt x="1040130" y="5025390"/>
                    <a:pt x="914400" y="4980940"/>
                    <a:pt x="791210" y="4933950"/>
                  </a:cubicBezTo>
                  <a:cubicBezTo>
                    <a:pt x="633730" y="4874259"/>
                    <a:pt x="492760" y="4785359"/>
                    <a:pt x="373380" y="4665979"/>
                  </a:cubicBezTo>
                  <a:cubicBezTo>
                    <a:pt x="320040" y="4612639"/>
                    <a:pt x="274320" y="4551679"/>
                    <a:pt x="227330" y="4491989"/>
                  </a:cubicBezTo>
                  <a:cubicBezTo>
                    <a:pt x="173990" y="4424679"/>
                    <a:pt x="127000" y="4353559"/>
                    <a:pt x="95250" y="4273549"/>
                  </a:cubicBezTo>
                  <a:cubicBezTo>
                    <a:pt x="31750" y="4117340"/>
                    <a:pt x="0" y="3954780"/>
                    <a:pt x="2540" y="3785870"/>
                  </a:cubicBezTo>
                  <a:cubicBezTo>
                    <a:pt x="6350" y="3604260"/>
                    <a:pt x="29210" y="3426460"/>
                    <a:pt x="92710" y="3256280"/>
                  </a:cubicBezTo>
                  <a:cubicBezTo>
                    <a:pt x="189230" y="2992120"/>
                    <a:pt x="354330" y="2782570"/>
                    <a:pt x="590550" y="2632710"/>
                  </a:cubicBezTo>
                  <a:cubicBezTo>
                    <a:pt x="715010" y="2552700"/>
                    <a:pt x="853440" y="2501900"/>
                    <a:pt x="995680" y="2463800"/>
                  </a:cubicBezTo>
                  <a:cubicBezTo>
                    <a:pt x="1122680" y="2429510"/>
                    <a:pt x="1250950" y="2400300"/>
                    <a:pt x="1379220" y="2369820"/>
                  </a:cubicBezTo>
                  <a:cubicBezTo>
                    <a:pt x="1526540" y="2334260"/>
                    <a:pt x="1653540" y="2261870"/>
                    <a:pt x="1758950" y="2152650"/>
                  </a:cubicBezTo>
                  <a:cubicBezTo>
                    <a:pt x="1841500" y="2066290"/>
                    <a:pt x="1905000" y="1968500"/>
                    <a:pt x="1955800" y="1860550"/>
                  </a:cubicBezTo>
                  <a:cubicBezTo>
                    <a:pt x="2026920" y="1708150"/>
                    <a:pt x="2096770" y="1555750"/>
                    <a:pt x="2167890" y="1404620"/>
                  </a:cubicBezTo>
                  <a:cubicBezTo>
                    <a:pt x="2232660" y="1267460"/>
                    <a:pt x="2307590" y="1135380"/>
                    <a:pt x="2401570" y="1016000"/>
                  </a:cubicBezTo>
                  <a:cubicBezTo>
                    <a:pt x="2482850" y="913130"/>
                    <a:pt x="2573020" y="821690"/>
                    <a:pt x="2687320" y="754380"/>
                  </a:cubicBezTo>
                  <a:cubicBezTo>
                    <a:pt x="2792730" y="693420"/>
                    <a:pt x="2907030" y="656590"/>
                    <a:pt x="3025140" y="631190"/>
                  </a:cubicBezTo>
                  <a:cubicBezTo>
                    <a:pt x="3108960" y="613410"/>
                    <a:pt x="3192780" y="596900"/>
                    <a:pt x="3279140" y="596900"/>
                  </a:cubicBezTo>
                  <a:cubicBezTo>
                    <a:pt x="3397250" y="595630"/>
                    <a:pt x="3512820" y="617220"/>
                    <a:pt x="3624580" y="655320"/>
                  </a:cubicBezTo>
                  <a:cubicBezTo>
                    <a:pt x="3712210" y="684530"/>
                    <a:pt x="3793490" y="722630"/>
                    <a:pt x="3863340" y="784860"/>
                  </a:cubicBezTo>
                  <a:cubicBezTo>
                    <a:pt x="3963670" y="873760"/>
                    <a:pt x="4042410" y="980440"/>
                    <a:pt x="4107180" y="1096010"/>
                  </a:cubicBezTo>
                  <a:cubicBezTo>
                    <a:pt x="4161790" y="1192530"/>
                    <a:pt x="4201160" y="1294130"/>
                    <a:pt x="4232910" y="1399540"/>
                  </a:cubicBezTo>
                  <a:cubicBezTo>
                    <a:pt x="4281170" y="1554480"/>
                    <a:pt x="4312920" y="1713230"/>
                    <a:pt x="4323080" y="1875790"/>
                  </a:cubicBezTo>
                  <a:cubicBezTo>
                    <a:pt x="4324350" y="1894840"/>
                    <a:pt x="4326890" y="1913890"/>
                    <a:pt x="4329430" y="1932940"/>
                  </a:cubicBezTo>
                  <a:cubicBezTo>
                    <a:pt x="4329430" y="1998980"/>
                    <a:pt x="4329430" y="2066290"/>
                    <a:pt x="4329430" y="2132330"/>
                  </a:cubicBezTo>
                  <a:cubicBezTo>
                    <a:pt x="4328160" y="2139950"/>
                    <a:pt x="4326890" y="2147570"/>
                    <a:pt x="4326890" y="2153920"/>
                  </a:cubicBezTo>
                  <a:cubicBezTo>
                    <a:pt x="4321810" y="2226310"/>
                    <a:pt x="4319270" y="2299970"/>
                    <a:pt x="4311650" y="2372360"/>
                  </a:cubicBezTo>
                  <a:cubicBezTo>
                    <a:pt x="4295140" y="2532380"/>
                    <a:pt x="4262120" y="2689860"/>
                    <a:pt x="4220210" y="2844800"/>
                  </a:cubicBezTo>
                  <a:cubicBezTo>
                    <a:pt x="4142740" y="3131820"/>
                    <a:pt x="4036060" y="3408679"/>
                    <a:pt x="3902710" y="3674109"/>
                  </a:cubicBezTo>
                  <a:cubicBezTo>
                    <a:pt x="3742690" y="3994150"/>
                    <a:pt x="3559810" y="4300219"/>
                    <a:pt x="3352800" y="4591050"/>
                  </a:cubicBezTo>
                  <a:cubicBezTo>
                    <a:pt x="3248660" y="4737100"/>
                    <a:pt x="3143250" y="4879340"/>
                    <a:pt x="3020060" y="5010150"/>
                  </a:cubicBezTo>
                  <a:cubicBezTo>
                    <a:pt x="2992120" y="5040629"/>
                    <a:pt x="2960370" y="5067300"/>
                    <a:pt x="2934970" y="5100320"/>
                  </a:cubicBezTo>
                  <a:cubicBezTo>
                    <a:pt x="2851150" y="5204460"/>
                    <a:pt x="2753360" y="5290820"/>
                    <a:pt x="2640330" y="5360670"/>
                  </a:cubicBezTo>
                  <a:cubicBezTo>
                    <a:pt x="2540000" y="5422900"/>
                    <a:pt x="2434590" y="5469890"/>
                    <a:pt x="2317750" y="5488940"/>
                  </a:cubicBezTo>
                  <a:cubicBezTo>
                    <a:pt x="2283460" y="5494020"/>
                    <a:pt x="2249170" y="5499100"/>
                    <a:pt x="2216150" y="5504180"/>
                  </a:cubicBezTo>
                  <a:close/>
                  <a:moveTo>
                    <a:pt x="1244600" y="2216150"/>
                  </a:moveTo>
                  <a:cubicBezTo>
                    <a:pt x="1428750" y="2164080"/>
                    <a:pt x="1567180" y="2056130"/>
                    <a:pt x="1656080" y="1885950"/>
                  </a:cubicBezTo>
                  <a:cubicBezTo>
                    <a:pt x="1709420" y="1781810"/>
                    <a:pt x="1760220" y="1677670"/>
                    <a:pt x="1807210" y="1569720"/>
                  </a:cubicBezTo>
                  <a:cubicBezTo>
                    <a:pt x="1869440" y="1430020"/>
                    <a:pt x="1925320" y="1287780"/>
                    <a:pt x="1985010" y="1145540"/>
                  </a:cubicBezTo>
                  <a:cubicBezTo>
                    <a:pt x="2020570" y="1062990"/>
                    <a:pt x="2061210" y="981710"/>
                    <a:pt x="2090420" y="897890"/>
                  </a:cubicBezTo>
                  <a:cubicBezTo>
                    <a:pt x="2108200" y="845820"/>
                    <a:pt x="2127250" y="793750"/>
                    <a:pt x="2151380" y="744220"/>
                  </a:cubicBezTo>
                  <a:cubicBezTo>
                    <a:pt x="2192020" y="660400"/>
                    <a:pt x="2197100" y="571500"/>
                    <a:pt x="2175510" y="480060"/>
                  </a:cubicBezTo>
                  <a:cubicBezTo>
                    <a:pt x="2161540" y="422910"/>
                    <a:pt x="2131060" y="373380"/>
                    <a:pt x="2104390" y="322580"/>
                  </a:cubicBezTo>
                  <a:cubicBezTo>
                    <a:pt x="2065020" y="245110"/>
                    <a:pt x="2007870" y="182880"/>
                    <a:pt x="1935480" y="137160"/>
                  </a:cubicBezTo>
                  <a:cubicBezTo>
                    <a:pt x="1805940" y="54610"/>
                    <a:pt x="1663700" y="8890"/>
                    <a:pt x="1510030" y="2540"/>
                  </a:cubicBezTo>
                  <a:cubicBezTo>
                    <a:pt x="1452880" y="0"/>
                    <a:pt x="1394460" y="5080"/>
                    <a:pt x="1336040" y="8890"/>
                  </a:cubicBezTo>
                  <a:cubicBezTo>
                    <a:pt x="1240790" y="13970"/>
                    <a:pt x="1146810" y="29210"/>
                    <a:pt x="1055370" y="59690"/>
                  </a:cubicBezTo>
                  <a:cubicBezTo>
                    <a:pt x="955040" y="92710"/>
                    <a:pt x="854710" y="129540"/>
                    <a:pt x="767080" y="191770"/>
                  </a:cubicBezTo>
                  <a:cubicBezTo>
                    <a:pt x="687070" y="248920"/>
                    <a:pt x="613410" y="313690"/>
                    <a:pt x="546100" y="386080"/>
                  </a:cubicBezTo>
                  <a:cubicBezTo>
                    <a:pt x="408940" y="537210"/>
                    <a:pt x="294640" y="701040"/>
                    <a:pt x="227330" y="897890"/>
                  </a:cubicBezTo>
                  <a:cubicBezTo>
                    <a:pt x="161290" y="1089660"/>
                    <a:pt x="137160" y="1283970"/>
                    <a:pt x="161290" y="1483360"/>
                  </a:cubicBezTo>
                  <a:cubicBezTo>
                    <a:pt x="185420" y="1678940"/>
                    <a:pt x="262890" y="1849120"/>
                    <a:pt x="394970" y="1997710"/>
                  </a:cubicBezTo>
                  <a:cubicBezTo>
                    <a:pt x="548640" y="2169160"/>
                    <a:pt x="741680" y="2246630"/>
                    <a:pt x="935990" y="2256790"/>
                  </a:cubicBezTo>
                  <a:cubicBezTo>
                    <a:pt x="1050290" y="2258060"/>
                    <a:pt x="1158240" y="2240280"/>
                    <a:pt x="1244600" y="2216150"/>
                  </a:cubicBezTo>
                  <a:close/>
                </a:path>
              </a:pathLst>
            </a:custGeom>
            <a:blipFill>
              <a:blip r:embed="rId5"/>
              <a:stretch>
                <a:fillRect l="-45312" t="23" r="-45429" b="-23"/>
              </a:stretch>
            </a:blipFill>
          </p:spPr>
        </p:sp>
      </p:grpSp>
      <p:sp>
        <p:nvSpPr>
          <p:cNvPr name="TextBox 6" id="6"/>
          <p:cNvSpPr txBox="true"/>
          <p:nvPr/>
        </p:nvSpPr>
        <p:spPr>
          <a:xfrm rot="0">
            <a:off x="9579856" y="1014999"/>
            <a:ext cx="7089789" cy="898549"/>
          </a:xfrm>
          <a:prstGeom prst="rect">
            <a:avLst/>
          </a:prstGeom>
        </p:spPr>
        <p:txBody>
          <a:bodyPr anchor="t" rtlCol="false" tIns="0" lIns="0" bIns="0" rIns="0">
            <a:spAutoFit/>
          </a:bodyPr>
          <a:lstStyle/>
          <a:p>
            <a:pPr algn="l" marL="0" indent="0" lvl="0">
              <a:lnSpc>
                <a:spcPts val="6650"/>
              </a:lnSpc>
              <a:spcBef>
                <a:spcPct val="0"/>
              </a:spcBef>
            </a:pPr>
            <a:r>
              <a:rPr lang="en-US" sz="7000" u="none">
                <a:solidFill>
                  <a:srgbClr val="FFFFFF"/>
                </a:solidFill>
                <a:latin typeface="Garet ExtraBold"/>
                <a:ea typeface="Garet ExtraBold"/>
                <a:cs typeface="Garet ExtraBold"/>
                <a:sym typeface="Garet ExtraBold"/>
              </a:rPr>
              <a:t>BUDGET</a:t>
            </a:r>
          </a:p>
        </p:txBody>
      </p:sp>
      <p:sp>
        <p:nvSpPr>
          <p:cNvPr name="TextBox 7" id="7"/>
          <p:cNvSpPr txBox="true"/>
          <p:nvPr/>
        </p:nvSpPr>
        <p:spPr>
          <a:xfrm rot="0">
            <a:off x="9579856" y="2157235"/>
            <a:ext cx="7679444" cy="642366"/>
          </a:xfrm>
          <a:prstGeom prst="rect">
            <a:avLst/>
          </a:prstGeom>
        </p:spPr>
        <p:txBody>
          <a:bodyPr anchor="t" rtlCol="false" tIns="0" lIns="0" bIns="0" rIns="0">
            <a:spAutoFit/>
          </a:bodyPr>
          <a:lstStyle/>
          <a:p>
            <a:pPr algn="l" marL="0" indent="0" lvl="0">
              <a:lnSpc>
                <a:spcPts val="2561"/>
              </a:lnSpc>
              <a:spcBef>
                <a:spcPct val="0"/>
              </a:spcBef>
            </a:pPr>
            <a:r>
              <a:rPr lang="en-US" sz="2099">
                <a:solidFill>
                  <a:srgbClr val="FFFFFF"/>
                </a:solidFill>
                <a:latin typeface="Montserrat 1"/>
                <a:ea typeface="Montserrat 1"/>
                <a:cs typeface="Montserrat 1"/>
                <a:sym typeface="Montserrat 1"/>
              </a:rPr>
              <a:t>The graph reflects all the expenses associated with the campaign.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104"/>
        </a:solidFill>
      </p:bgPr>
    </p:bg>
    <p:spTree>
      <p:nvGrpSpPr>
        <p:cNvPr id="1" name=""/>
        <p:cNvGrpSpPr/>
        <p:nvPr/>
      </p:nvGrpSpPr>
      <p:grpSpPr>
        <a:xfrm>
          <a:off x="0" y="0"/>
          <a:ext cx="0" cy="0"/>
          <a:chOff x="0" y="0"/>
          <a:chExt cx="0" cy="0"/>
        </a:xfrm>
      </p:grpSpPr>
      <p:sp>
        <p:nvSpPr>
          <p:cNvPr name="TextBox 2" id="2"/>
          <p:cNvSpPr txBox="true"/>
          <p:nvPr/>
        </p:nvSpPr>
        <p:spPr>
          <a:xfrm rot="0">
            <a:off x="979085" y="1516790"/>
            <a:ext cx="6901076" cy="1915808"/>
          </a:xfrm>
          <a:prstGeom prst="rect">
            <a:avLst/>
          </a:prstGeom>
        </p:spPr>
        <p:txBody>
          <a:bodyPr anchor="t" rtlCol="false" tIns="0" lIns="0" bIns="0" rIns="0">
            <a:spAutoFit/>
          </a:bodyPr>
          <a:lstStyle/>
          <a:p>
            <a:pPr algn="l" marL="0" indent="0" lvl="0">
              <a:lnSpc>
                <a:spcPts val="7490"/>
              </a:lnSpc>
              <a:spcBef>
                <a:spcPct val="0"/>
              </a:spcBef>
            </a:pPr>
            <a:r>
              <a:rPr lang="en-US" sz="7000" u="none">
                <a:solidFill>
                  <a:srgbClr val="FFFFFF"/>
                </a:solidFill>
                <a:latin typeface="Garet ExtraBold"/>
                <a:ea typeface="Garet ExtraBold"/>
                <a:cs typeface="Garet ExtraBold"/>
                <a:sym typeface="Garet ExtraBold"/>
              </a:rPr>
              <a:t>IMPORTANT TO HIGHLIGHT</a:t>
            </a:r>
          </a:p>
        </p:txBody>
      </p:sp>
      <p:sp>
        <p:nvSpPr>
          <p:cNvPr name="Freeform 3" id="3"/>
          <p:cNvSpPr/>
          <p:nvPr/>
        </p:nvSpPr>
        <p:spPr>
          <a:xfrm flipH="false" flipV="false" rot="1184823">
            <a:off x="5737158" y="-1409133"/>
            <a:ext cx="20881676" cy="7099770"/>
          </a:xfrm>
          <a:custGeom>
            <a:avLst/>
            <a:gdLst/>
            <a:ahLst/>
            <a:cxnLst/>
            <a:rect r="r" b="b" t="t" l="l"/>
            <a:pathLst>
              <a:path h="7099770" w="20881676">
                <a:moveTo>
                  <a:pt x="0" y="0"/>
                </a:moveTo>
                <a:lnTo>
                  <a:pt x="20881677" y="0"/>
                </a:lnTo>
                <a:lnTo>
                  <a:pt x="20881677" y="7099770"/>
                </a:lnTo>
                <a:lnTo>
                  <a:pt x="0" y="70997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96049" y="4014476"/>
            <a:ext cx="7667148" cy="5754469"/>
          </a:xfrm>
          <a:custGeom>
            <a:avLst/>
            <a:gdLst/>
            <a:ahLst/>
            <a:cxnLst/>
            <a:rect r="r" b="b" t="t" l="l"/>
            <a:pathLst>
              <a:path h="5754469" w="7667148">
                <a:moveTo>
                  <a:pt x="0" y="0"/>
                </a:moveTo>
                <a:lnTo>
                  <a:pt x="7667148" y="0"/>
                </a:lnTo>
                <a:lnTo>
                  <a:pt x="7667148" y="5754469"/>
                </a:lnTo>
                <a:lnTo>
                  <a:pt x="0" y="5754469"/>
                </a:lnTo>
                <a:lnTo>
                  <a:pt x="0" y="0"/>
                </a:lnTo>
                <a:close/>
              </a:path>
            </a:pathLst>
          </a:custGeom>
          <a:blipFill>
            <a:blip r:embed="rId4"/>
            <a:stretch>
              <a:fillRect l="-41283" t="-2485" r="-37509" b="-31513"/>
            </a:stretch>
          </a:blipFill>
        </p:spPr>
      </p:sp>
      <p:sp>
        <p:nvSpPr>
          <p:cNvPr name="Freeform 5" id="5"/>
          <p:cNvSpPr/>
          <p:nvPr/>
        </p:nvSpPr>
        <p:spPr>
          <a:xfrm flipH="false" flipV="false" rot="0">
            <a:off x="9144000" y="4014476"/>
            <a:ext cx="8264686" cy="5509791"/>
          </a:xfrm>
          <a:custGeom>
            <a:avLst/>
            <a:gdLst/>
            <a:ahLst/>
            <a:cxnLst/>
            <a:rect r="r" b="b" t="t" l="l"/>
            <a:pathLst>
              <a:path h="5509791" w="8264686">
                <a:moveTo>
                  <a:pt x="0" y="0"/>
                </a:moveTo>
                <a:lnTo>
                  <a:pt x="8264686" y="0"/>
                </a:lnTo>
                <a:lnTo>
                  <a:pt x="8264686" y="5509791"/>
                </a:lnTo>
                <a:lnTo>
                  <a:pt x="0" y="5509791"/>
                </a:lnTo>
                <a:lnTo>
                  <a:pt x="0" y="0"/>
                </a:lnTo>
                <a:close/>
              </a:path>
            </a:pathLst>
          </a:custGeom>
          <a:blipFill>
            <a:blip r:embed="rId5"/>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104"/>
        </a:solidFill>
      </p:bgPr>
    </p:bg>
    <p:spTree>
      <p:nvGrpSpPr>
        <p:cNvPr id="1" name=""/>
        <p:cNvGrpSpPr/>
        <p:nvPr/>
      </p:nvGrpSpPr>
      <p:grpSpPr>
        <a:xfrm>
          <a:off x="0" y="0"/>
          <a:ext cx="0" cy="0"/>
          <a:chOff x="0" y="0"/>
          <a:chExt cx="0" cy="0"/>
        </a:xfrm>
      </p:grpSpPr>
      <p:sp>
        <p:nvSpPr>
          <p:cNvPr name="TextBox 2" id="2"/>
          <p:cNvSpPr txBox="true"/>
          <p:nvPr/>
        </p:nvSpPr>
        <p:spPr>
          <a:xfrm rot="0">
            <a:off x="1028700" y="1887454"/>
            <a:ext cx="7403226" cy="972833"/>
          </a:xfrm>
          <a:prstGeom prst="rect">
            <a:avLst/>
          </a:prstGeom>
        </p:spPr>
        <p:txBody>
          <a:bodyPr anchor="t" rtlCol="false" tIns="0" lIns="0" bIns="0" rIns="0">
            <a:spAutoFit/>
          </a:bodyPr>
          <a:lstStyle/>
          <a:p>
            <a:pPr algn="l" marL="0" indent="0" lvl="0">
              <a:lnSpc>
                <a:spcPts val="7490"/>
              </a:lnSpc>
              <a:spcBef>
                <a:spcPct val="0"/>
              </a:spcBef>
            </a:pPr>
            <a:r>
              <a:rPr lang="en-US" sz="7000">
                <a:solidFill>
                  <a:srgbClr val="FFFFFF"/>
                </a:solidFill>
                <a:latin typeface="Garet ExtraBold"/>
                <a:ea typeface="Garet ExtraBold"/>
                <a:cs typeface="Garet ExtraBold"/>
                <a:sym typeface="Garet ExtraBold"/>
              </a:rPr>
              <a:t>SUMMARY</a:t>
            </a:r>
          </a:p>
        </p:txBody>
      </p:sp>
      <p:grpSp>
        <p:nvGrpSpPr>
          <p:cNvPr name="Group 3" id="3"/>
          <p:cNvGrpSpPr>
            <a:grpSpLocks noChangeAspect="true"/>
          </p:cNvGrpSpPr>
          <p:nvPr/>
        </p:nvGrpSpPr>
        <p:grpSpPr>
          <a:xfrm rot="85255">
            <a:off x="9590577" y="589895"/>
            <a:ext cx="8424491" cy="9370782"/>
            <a:chOff x="687070" y="247650"/>
            <a:chExt cx="11148060" cy="12400280"/>
          </a:xfrm>
        </p:grpSpPr>
        <p:sp>
          <p:nvSpPr>
            <p:cNvPr name="Freeform 4" id="4"/>
            <p:cNvSpPr/>
            <p:nvPr/>
          </p:nvSpPr>
          <p:spPr>
            <a:xfrm flipH="false" flipV="false" rot="0">
              <a:off x="687070" y="247650"/>
              <a:ext cx="11148061" cy="12400280"/>
            </a:xfrm>
            <a:custGeom>
              <a:avLst/>
              <a:gdLst/>
              <a:ahLst/>
              <a:cxnLst/>
              <a:rect r="r" b="b" t="t" l="l"/>
              <a:pathLst>
                <a:path h="12400280" w="11148061">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blipFill>
              <a:blip r:embed="rId2"/>
              <a:stretch>
                <a:fillRect l="-44561" t="-2044" r="-31261" b="2044"/>
              </a:stretch>
            </a:blipFill>
          </p:spPr>
        </p:sp>
      </p:grpSp>
      <p:sp>
        <p:nvSpPr>
          <p:cNvPr name="Freeform 5" id="5"/>
          <p:cNvSpPr/>
          <p:nvPr/>
        </p:nvSpPr>
        <p:spPr>
          <a:xfrm flipH="false" flipV="false" rot="-1659716">
            <a:off x="5473586" y="4761121"/>
            <a:ext cx="20881676" cy="7099770"/>
          </a:xfrm>
          <a:custGeom>
            <a:avLst/>
            <a:gdLst/>
            <a:ahLst/>
            <a:cxnLst/>
            <a:rect r="r" b="b" t="t" l="l"/>
            <a:pathLst>
              <a:path h="7099770" w="20881676">
                <a:moveTo>
                  <a:pt x="0" y="0"/>
                </a:moveTo>
                <a:lnTo>
                  <a:pt x="20881676" y="0"/>
                </a:lnTo>
                <a:lnTo>
                  <a:pt x="20881676" y="7099770"/>
                </a:lnTo>
                <a:lnTo>
                  <a:pt x="0" y="70997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821379" y="3998889"/>
            <a:ext cx="7817868" cy="3281747"/>
          </a:xfrm>
          <a:prstGeom prst="rect">
            <a:avLst/>
          </a:prstGeom>
        </p:spPr>
        <p:txBody>
          <a:bodyPr anchor="t" rtlCol="false" tIns="0" lIns="0" bIns="0" rIns="0">
            <a:spAutoFit/>
          </a:bodyPr>
          <a:lstStyle/>
          <a:p>
            <a:pPr algn="l" marL="0" indent="0" lvl="0">
              <a:lnSpc>
                <a:spcPts val="3784"/>
              </a:lnSpc>
              <a:spcBef>
                <a:spcPct val="0"/>
              </a:spcBef>
            </a:pPr>
            <a:r>
              <a:rPr lang="en-US" sz="2911">
                <a:solidFill>
                  <a:srgbClr val="FFFFFF"/>
                </a:solidFill>
                <a:latin typeface="Montserrat 1"/>
                <a:ea typeface="Montserrat 1"/>
                <a:cs typeface="Montserrat 1"/>
                <a:sym typeface="Montserrat 1"/>
              </a:rPr>
              <a:t>summary, AI solutions are transforming industries by automating tasks, enhancing decision-making, and improving customer experiences, making them a valuable asset for businesses looking to stay competitive in today's fast-paced market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104"/>
        </a:solidFill>
      </p:bgPr>
    </p:bg>
    <p:spTree>
      <p:nvGrpSpPr>
        <p:cNvPr id="1" name=""/>
        <p:cNvGrpSpPr/>
        <p:nvPr/>
      </p:nvGrpSpPr>
      <p:grpSpPr>
        <a:xfrm>
          <a:off x="0" y="0"/>
          <a:ext cx="0" cy="0"/>
          <a:chOff x="0" y="0"/>
          <a:chExt cx="0" cy="0"/>
        </a:xfrm>
      </p:grpSpPr>
      <p:sp>
        <p:nvSpPr>
          <p:cNvPr name="TextBox 2" id="2"/>
          <p:cNvSpPr txBox="true"/>
          <p:nvPr/>
        </p:nvSpPr>
        <p:spPr>
          <a:xfrm rot="0">
            <a:off x="1028700" y="572609"/>
            <a:ext cx="8446988" cy="2858783"/>
          </a:xfrm>
          <a:prstGeom prst="rect">
            <a:avLst/>
          </a:prstGeom>
        </p:spPr>
        <p:txBody>
          <a:bodyPr anchor="t" rtlCol="false" tIns="0" lIns="0" bIns="0" rIns="0">
            <a:spAutoFit/>
          </a:bodyPr>
          <a:lstStyle/>
          <a:p>
            <a:pPr algn="l" marL="0" indent="0" lvl="0">
              <a:lnSpc>
                <a:spcPts val="7490"/>
              </a:lnSpc>
              <a:spcBef>
                <a:spcPct val="0"/>
              </a:spcBef>
            </a:pPr>
            <a:r>
              <a:rPr lang="en-US" sz="7000">
                <a:solidFill>
                  <a:srgbClr val="FFFFFF"/>
                </a:solidFill>
                <a:latin typeface="Garet Ultra-Bold"/>
                <a:ea typeface="Garet Ultra-Bold"/>
                <a:cs typeface="Garet Ultra-Bold"/>
                <a:sym typeface="Garet Ultra-Bold"/>
              </a:rPr>
              <a:t>ARTIFICIAL INTELLIGENCE (AI) SOLUTIONS</a:t>
            </a:r>
          </a:p>
        </p:txBody>
      </p:sp>
      <p:grpSp>
        <p:nvGrpSpPr>
          <p:cNvPr name="Group 3" id="3"/>
          <p:cNvGrpSpPr/>
          <p:nvPr/>
        </p:nvGrpSpPr>
        <p:grpSpPr>
          <a:xfrm rot="85255">
            <a:off x="9590577" y="589895"/>
            <a:ext cx="8424491" cy="9370782"/>
            <a:chOff x="687070" y="247650"/>
            <a:chExt cx="11148060" cy="12400280"/>
          </a:xfrm>
        </p:grpSpPr>
        <p:sp>
          <p:nvSpPr>
            <p:cNvPr name="Freeform 4" id="4"/>
            <p:cNvSpPr/>
            <p:nvPr/>
          </p:nvSpPr>
          <p:spPr>
            <a:xfrm flipH="false" flipV="false" rot="0">
              <a:off x="0" y="0"/>
              <a:ext cx="11148060" cy="12400280"/>
            </a:xfrm>
            <a:custGeom>
              <a:avLst/>
              <a:gdLst/>
              <a:ahLst/>
              <a:cxnLst/>
              <a:rect r="r" b="b" t="t" l="l"/>
              <a:pathLst>
                <a:path h="12400280" w="11148060">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0"/>
                    <a:pt x="2499360" y="12005310"/>
                    <a:pt x="4248150" y="12081510"/>
                  </a:cubicBezTo>
                  <a:cubicBezTo>
                    <a:pt x="7001510" y="12400280"/>
                    <a:pt x="9088120" y="10502900"/>
                    <a:pt x="10118090" y="8309610"/>
                  </a:cubicBezTo>
                  <a:cubicBezTo>
                    <a:pt x="11148061" y="6116320"/>
                    <a:pt x="10782300" y="3361690"/>
                    <a:pt x="9215120" y="1497330"/>
                  </a:cubicBezTo>
                  <a:close/>
                </a:path>
              </a:pathLst>
            </a:custGeom>
            <a:blipFill>
              <a:blip r:embed="rId2"/>
              <a:stretch>
                <a:fillRect l="-37911" t="0" r="-37911" b="0"/>
              </a:stretch>
            </a:blipFill>
          </p:spPr>
        </p:sp>
      </p:grpSp>
      <p:sp>
        <p:nvSpPr>
          <p:cNvPr name="Freeform 5" id="5"/>
          <p:cNvSpPr/>
          <p:nvPr/>
        </p:nvSpPr>
        <p:spPr>
          <a:xfrm flipH="false" flipV="false" rot="-1659716">
            <a:off x="5473586" y="4761121"/>
            <a:ext cx="20881676" cy="7099770"/>
          </a:xfrm>
          <a:custGeom>
            <a:avLst/>
            <a:gdLst/>
            <a:ahLst/>
            <a:cxnLst/>
            <a:rect r="r" b="b" t="t" l="l"/>
            <a:pathLst>
              <a:path h="7099770" w="20881676">
                <a:moveTo>
                  <a:pt x="0" y="0"/>
                </a:moveTo>
                <a:lnTo>
                  <a:pt x="20881676" y="0"/>
                </a:lnTo>
                <a:lnTo>
                  <a:pt x="20881676" y="7099770"/>
                </a:lnTo>
                <a:lnTo>
                  <a:pt x="0" y="70997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916757" y="4115435"/>
            <a:ext cx="8204292" cy="5142865"/>
          </a:xfrm>
          <a:prstGeom prst="rect">
            <a:avLst/>
          </a:prstGeom>
        </p:spPr>
        <p:txBody>
          <a:bodyPr anchor="t" rtlCol="false" tIns="0" lIns="0" bIns="0" rIns="0">
            <a:spAutoFit/>
          </a:bodyPr>
          <a:lstStyle/>
          <a:p>
            <a:pPr algn="l" marL="0" indent="0" lvl="0">
              <a:lnSpc>
                <a:spcPts val="3759"/>
              </a:lnSpc>
              <a:spcBef>
                <a:spcPct val="0"/>
              </a:spcBef>
            </a:pPr>
            <a:r>
              <a:rPr lang="en-US" sz="2891">
                <a:solidFill>
                  <a:srgbClr val="FFFFFF"/>
                </a:solidFill>
                <a:latin typeface="Montserrat 2"/>
                <a:ea typeface="Montserrat 2"/>
                <a:cs typeface="Montserrat 2"/>
                <a:sym typeface="Montserrat 2"/>
              </a:rPr>
              <a:t>Artificial Intelligence (AI) Solutions refer to a range of applications, systems, and tools that use artificial intelligence to solve problems, improve efficiency, and enhance decision-making in various industries. These solutions leverage advanced algorithms, machine learning, and data analytics to perform tasks that typically require human intelligence, such as understanding natural language, recognizing patterns, making decisions, and predicting outcomes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10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235073" y="6105525"/>
          <a:ext cx="5099447" cy="3867150"/>
        </p:xfrm>
        <a:graphic>
          <a:graphicData uri="http://schemas.openxmlformats.org/drawingml/2006/table">
            <a:tbl>
              <a:tblPr/>
              <a:tblGrid>
                <a:gridCol w="254177"/>
                <a:gridCol w="2044348"/>
              </a:tblGrid>
              <a:tr h="800100">
                <a:tc>
                  <a:txBody>
                    <a:bodyPr anchor="t" rtlCol="false"/>
                    <a:lstStyle/>
                    <a:p>
                      <a:pPr algn="l">
                        <a:lnSpc>
                          <a:spcPts val="2799"/>
                        </a:lnSpc>
                        <a:defRPr/>
                      </a:pPr>
                      <a:r>
                        <a:rPr lang="en-US" sz="1999">
                          <a:solidFill>
                            <a:srgbClr val="FFFFFF"/>
                          </a:solidFill>
                          <a:latin typeface="Garet Heavy"/>
                          <a:ea typeface="Garet Heavy"/>
                          <a:cs typeface="Garet Heavy"/>
                          <a:sym typeface="Garet Heavy"/>
                        </a:rPr>
                        <a:t>3</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r>
                        <a:rPr lang="en-US" sz="1999">
                          <a:solidFill>
                            <a:srgbClr val="FFFFFF"/>
                          </a:solidFill>
                          <a:latin typeface="Montserrat 2"/>
                          <a:ea typeface="Montserrat 2"/>
                          <a:cs typeface="Montserrat 2"/>
                          <a:sym typeface="Montserrat 2"/>
                        </a:rPr>
                        <a:t>AI-Driven Customer Service Bots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133475">
                <a:tc>
                  <a:txBody>
                    <a:bodyPr anchor="t" rtlCol="false"/>
                    <a:lstStyle/>
                    <a:p>
                      <a:pPr algn="l">
                        <a:lnSpc>
                          <a:spcPts val="2799"/>
                        </a:lnSpc>
                        <a:defRPr/>
                      </a:pPr>
                      <a:r>
                        <a:rPr lang="en-US" sz="1999">
                          <a:solidFill>
                            <a:srgbClr val="FFFFFF"/>
                          </a:solidFill>
                          <a:latin typeface="Garet Heavy"/>
                          <a:ea typeface="Garet Heavy"/>
                          <a:cs typeface="Garet Heavy"/>
                          <a:sym typeface="Garet Heavy"/>
                        </a:rPr>
                        <a:t>4</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r>
                        <a:rPr lang="en-US" sz="1999">
                          <a:solidFill>
                            <a:srgbClr val="FFFFFF"/>
                          </a:solidFill>
                          <a:latin typeface="Montserrat 2"/>
                          <a:ea typeface="Montserrat 2"/>
                          <a:cs typeface="Montserrat 2"/>
                          <a:sym typeface="Montserrat 2"/>
                        </a:rPr>
                        <a:t>Predictive Analytics Tools for Sales Forecasting</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133475">
                <a:tc>
                  <a:txBody>
                    <a:bodyPr anchor="t" rtlCol="false"/>
                    <a:lstStyle/>
                    <a:p>
                      <a:pPr algn="l">
                        <a:lnSpc>
                          <a:spcPts val="2799"/>
                        </a:lnSpc>
                        <a:defRPr/>
                      </a:pPr>
                      <a:r>
                        <a:rPr lang="en-US" sz="1999">
                          <a:solidFill>
                            <a:srgbClr val="FFFFFF"/>
                          </a:solidFill>
                          <a:latin typeface="Garet Heavy"/>
                          <a:ea typeface="Garet Heavy"/>
                          <a:cs typeface="Garet Heavy"/>
                          <a:sym typeface="Garet Heavy"/>
                        </a:rPr>
                        <a:t>5</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r>
                        <a:rPr lang="en-US" sz="1999">
                          <a:solidFill>
                            <a:srgbClr val="FFFFFF"/>
                          </a:solidFill>
                          <a:latin typeface="Montserrat 2"/>
                          <a:ea typeface="Montserrat 2"/>
                          <a:cs typeface="Montserrat 2"/>
                          <a:sym typeface="Montserrat 2"/>
                        </a:rPr>
                        <a:t>AI-Based Personalization Engines for Marketing</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00100">
                <a:tc>
                  <a:txBody>
                    <a:bodyPr anchor="t" rtlCol="false"/>
                    <a:lstStyle/>
                    <a:p>
                      <a:pPr algn="l">
                        <a:lnSpc>
                          <a:spcPts val="2799"/>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graphicFrame>
        <p:nvGraphicFramePr>
          <p:cNvPr name="Table 3" id="3"/>
          <p:cNvGraphicFramePr>
            <a:graphicFrameLocks noGrp="true"/>
          </p:cNvGraphicFramePr>
          <p:nvPr/>
        </p:nvGraphicFramePr>
        <p:xfrm>
          <a:off x="8569454" y="6105525"/>
          <a:ext cx="6501970" cy="3200400"/>
        </p:xfrm>
        <a:graphic>
          <a:graphicData uri="http://schemas.openxmlformats.org/drawingml/2006/table">
            <a:tbl>
              <a:tblPr/>
              <a:tblGrid>
                <a:gridCol w="604663"/>
                <a:gridCol w="3132078"/>
              </a:tblGrid>
              <a:tr h="800100">
                <a:tc>
                  <a:txBody>
                    <a:bodyPr anchor="t" rtlCol="false"/>
                    <a:lstStyle/>
                    <a:p>
                      <a:pPr algn="l">
                        <a:lnSpc>
                          <a:spcPts val="2799"/>
                        </a:lnSpc>
                        <a:defRPr/>
                      </a:pPr>
                      <a:r>
                        <a:rPr lang="en-US" sz="1999">
                          <a:solidFill>
                            <a:srgbClr val="FFFFFF"/>
                          </a:solidFill>
                          <a:latin typeface="Garet Heavy"/>
                          <a:ea typeface="Garet Heavy"/>
                          <a:cs typeface="Garet Heavy"/>
                          <a:sym typeface="Garet Heavy"/>
                        </a:rPr>
                        <a:t>7</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r>
                        <a:rPr lang="en-US" sz="1999">
                          <a:solidFill>
                            <a:srgbClr val="FFFFFF"/>
                          </a:solidFill>
                          <a:latin typeface="Montserrat 2"/>
                          <a:ea typeface="Montserrat 2"/>
                          <a:cs typeface="Montserrat 2"/>
                          <a:sym typeface="Montserrat 2"/>
                        </a:rPr>
                        <a:t>Automation of Tasks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00100">
                <a:tc>
                  <a:txBody>
                    <a:bodyPr anchor="t" rtlCol="false"/>
                    <a:lstStyle/>
                    <a:p>
                      <a:pPr algn="l">
                        <a:lnSpc>
                          <a:spcPts val="2799"/>
                        </a:lnSpc>
                        <a:defRPr/>
                      </a:pPr>
                      <a:r>
                        <a:rPr lang="en-US" sz="1999">
                          <a:solidFill>
                            <a:srgbClr val="FFFFFF"/>
                          </a:solidFill>
                          <a:latin typeface="Garet Heavy"/>
                          <a:ea typeface="Garet Heavy"/>
                          <a:cs typeface="Garet Heavy"/>
                          <a:sym typeface="Garet Heavy"/>
                        </a:rPr>
                        <a:t>8</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r>
                        <a:rPr lang="en-US" sz="1999">
                          <a:solidFill>
                            <a:srgbClr val="FFFFFF"/>
                          </a:solidFill>
                          <a:latin typeface="Montserrat 2"/>
                          <a:ea typeface="Montserrat 2"/>
                          <a:cs typeface="Montserrat 2"/>
                          <a:sym typeface="Montserrat 2"/>
                        </a:rPr>
                        <a:t>Improved Decision-Making</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00100">
                <a:tc>
                  <a:txBody>
                    <a:bodyPr anchor="t" rtlCol="false"/>
                    <a:lstStyle/>
                    <a:p>
                      <a:pPr algn="l">
                        <a:lnSpc>
                          <a:spcPts val="2799"/>
                        </a:lnSpc>
                        <a:defRPr/>
                      </a:pPr>
                      <a:r>
                        <a:rPr lang="en-US" sz="1999">
                          <a:solidFill>
                            <a:srgbClr val="FFFFFF"/>
                          </a:solidFill>
                          <a:latin typeface="Garet Heavy"/>
                          <a:ea typeface="Garet Heavy"/>
                          <a:cs typeface="Garet Heavy"/>
                          <a:sym typeface="Garet Heavy"/>
                        </a:rPr>
                        <a:t>9</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r>
                        <a:rPr lang="en-US" sz="1999">
                          <a:solidFill>
                            <a:srgbClr val="FFFFFF"/>
                          </a:solidFill>
                          <a:latin typeface="Montserrat 2"/>
                          <a:ea typeface="Montserrat 2"/>
                          <a:cs typeface="Montserrat 2"/>
                          <a:sym typeface="Montserrat 2"/>
                        </a:rPr>
                        <a:t>Enhanced Customer Experience</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800100">
                <a:tc>
                  <a:txBody>
                    <a:bodyPr anchor="t" rtlCol="false"/>
                    <a:lstStyle/>
                    <a:p>
                      <a:pPr algn="l">
                        <a:lnSpc>
                          <a:spcPts val="2799"/>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2799"/>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
        <p:nvSpPr>
          <p:cNvPr name="Freeform 4" id="4"/>
          <p:cNvSpPr/>
          <p:nvPr/>
        </p:nvSpPr>
        <p:spPr>
          <a:xfrm flipH="false" flipV="false" rot="2201973">
            <a:off x="5967515" y="29093"/>
            <a:ext cx="17096118" cy="3681512"/>
          </a:xfrm>
          <a:custGeom>
            <a:avLst/>
            <a:gdLst/>
            <a:ahLst/>
            <a:cxnLst/>
            <a:rect r="r" b="b" t="t" l="l"/>
            <a:pathLst>
              <a:path h="3681512" w="17096118">
                <a:moveTo>
                  <a:pt x="0" y="0"/>
                </a:moveTo>
                <a:lnTo>
                  <a:pt x="17096118" y="0"/>
                </a:lnTo>
                <a:lnTo>
                  <a:pt x="17096118" y="3681512"/>
                </a:lnTo>
                <a:lnTo>
                  <a:pt x="0" y="3681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207620" y="6184163"/>
            <a:ext cx="638897" cy="63889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7" id="7"/>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8" id="8"/>
          <p:cNvGrpSpPr/>
          <p:nvPr/>
        </p:nvGrpSpPr>
        <p:grpSpPr>
          <a:xfrm rot="0">
            <a:off x="8540879" y="6184163"/>
            <a:ext cx="638897" cy="63889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10" id="10"/>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11" id="11"/>
          <p:cNvGrpSpPr/>
          <p:nvPr/>
        </p:nvGrpSpPr>
        <p:grpSpPr>
          <a:xfrm rot="0">
            <a:off x="1207620" y="6970539"/>
            <a:ext cx="638897" cy="786377"/>
            <a:chOff x="0" y="0"/>
            <a:chExt cx="812800" cy="1000422"/>
          </a:xfrm>
        </p:grpSpPr>
        <p:sp>
          <p:nvSpPr>
            <p:cNvPr name="Freeform 12" id="12"/>
            <p:cNvSpPr/>
            <p:nvPr/>
          </p:nvSpPr>
          <p:spPr>
            <a:xfrm flipH="false" flipV="false" rot="0">
              <a:off x="0" y="0"/>
              <a:ext cx="812800" cy="1000422"/>
            </a:xfrm>
            <a:custGeom>
              <a:avLst/>
              <a:gdLst/>
              <a:ahLst/>
              <a:cxnLst/>
              <a:rect r="r" b="b" t="t" l="l"/>
              <a:pathLst>
                <a:path h="1000422" w="812800">
                  <a:moveTo>
                    <a:pt x="406400" y="0"/>
                  </a:moveTo>
                  <a:cubicBezTo>
                    <a:pt x="181951" y="0"/>
                    <a:pt x="0" y="223952"/>
                    <a:pt x="0" y="500211"/>
                  </a:cubicBezTo>
                  <a:cubicBezTo>
                    <a:pt x="0" y="776470"/>
                    <a:pt x="181951" y="1000422"/>
                    <a:pt x="406400" y="1000422"/>
                  </a:cubicBezTo>
                  <a:cubicBezTo>
                    <a:pt x="630849" y="1000422"/>
                    <a:pt x="812800" y="776470"/>
                    <a:pt x="812800" y="500211"/>
                  </a:cubicBezTo>
                  <a:cubicBezTo>
                    <a:pt x="812800" y="223952"/>
                    <a:pt x="630849" y="0"/>
                    <a:pt x="406400" y="0"/>
                  </a:cubicBezTo>
                  <a:close/>
                </a:path>
              </a:pathLst>
            </a:custGeom>
            <a:solidFill>
              <a:srgbClr val="000000">
                <a:alpha val="0"/>
              </a:srgbClr>
            </a:solidFill>
            <a:ln w="28575" cap="sq">
              <a:solidFill>
                <a:srgbClr val="F53725"/>
              </a:solidFill>
              <a:prstDash val="solid"/>
              <a:miter/>
            </a:ln>
          </p:spPr>
        </p:sp>
        <p:sp>
          <p:nvSpPr>
            <p:cNvPr name="TextBox 13" id="13"/>
            <p:cNvSpPr txBox="true"/>
            <p:nvPr/>
          </p:nvSpPr>
          <p:spPr>
            <a:xfrm>
              <a:off x="76200" y="93790"/>
              <a:ext cx="660400" cy="812843"/>
            </a:xfrm>
            <a:prstGeom prst="rect">
              <a:avLst/>
            </a:prstGeom>
          </p:spPr>
          <p:txBody>
            <a:bodyPr anchor="ctr" rtlCol="false" tIns="50800" lIns="50800" bIns="50800" rIns="50800"/>
            <a:lstStyle/>
            <a:p>
              <a:pPr algn="ctr">
                <a:lnSpc>
                  <a:spcPts val="2006"/>
                </a:lnSpc>
              </a:pPr>
            </a:p>
          </p:txBody>
        </p:sp>
      </p:grpSp>
      <p:grpSp>
        <p:nvGrpSpPr>
          <p:cNvPr name="Group 14" id="14"/>
          <p:cNvGrpSpPr/>
          <p:nvPr/>
        </p:nvGrpSpPr>
        <p:grpSpPr>
          <a:xfrm rot="0">
            <a:off x="8540879" y="6970539"/>
            <a:ext cx="638897" cy="63889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16" id="16"/>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sp>
        <p:nvSpPr>
          <p:cNvPr name="TextBox 17" id="17"/>
          <p:cNvSpPr txBox="true"/>
          <p:nvPr/>
        </p:nvSpPr>
        <p:spPr>
          <a:xfrm rot="0">
            <a:off x="915624" y="1528557"/>
            <a:ext cx="7944703" cy="2574949"/>
          </a:xfrm>
          <a:prstGeom prst="rect">
            <a:avLst/>
          </a:prstGeom>
        </p:spPr>
        <p:txBody>
          <a:bodyPr anchor="t" rtlCol="false" tIns="0" lIns="0" bIns="0" rIns="0">
            <a:spAutoFit/>
          </a:bodyPr>
          <a:lstStyle/>
          <a:p>
            <a:pPr algn="l" marL="0" indent="0" lvl="0">
              <a:lnSpc>
                <a:spcPts val="6650"/>
              </a:lnSpc>
              <a:spcBef>
                <a:spcPct val="0"/>
              </a:spcBef>
            </a:pPr>
            <a:r>
              <a:rPr lang="en-US" sz="7000">
                <a:solidFill>
                  <a:srgbClr val="FFFFFF"/>
                </a:solidFill>
                <a:latin typeface="Garet Ultra-Bold"/>
                <a:ea typeface="Garet Ultra-Bold"/>
                <a:cs typeface="Garet Ultra-Bold"/>
                <a:sym typeface="Garet Ultra-Bold"/>
              </a:rPr>
              <a:t>ARTIFICIAL INTELLIGENCE (AI) SOLUTIONS</a:t>
            </a:r>
          </a:p>
        </p:txBody>
      </p:sp>
      <p:grpSp>
        <p:nvGrpSpPr>
          <p:cNvPr name="Group 18" id="18"/>
          <p:cNvGrpSpPr/>
          <p:nvPr/>
        </p:nvGrpSpPr>
        <p:grpSpPr>
          <a:xfrm rot="0">
            <a:off x="1060141" y="8076365"/>
            <a:ext cx="786377" cy="78637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20" id="20"/>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grpSp>
        <p:nvGrpSpPr>
          <p:cNvPr name="Group 21" id="21"/>
          <p:cNvGrpSpPr/>
          <p:nvPr/>
        </p:nvGrpSpPr>
        <p:grpSpPr>
          <a:xfrm rot="0">
            <a:off x="8540879" y="7756916"/>
            <a:ext cx="638897" cy="63889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53725"/>
              </a:solidFill>
              <a:prstDash val="solid"/>
              <a:miter/>
            </a:ln>
          </p:spPr>
        </p:sp>
        <p:sp>
          <p:nvSpPr>
            <p:cNvPr name="TextBox 23" id="23"/>
            <p:cNvSpPr txBox="true"/>
            <p:nvPr/>
          </p:nvSpPr>
          <p:spPr>
            <a:xfrm>
              <a:off x="76200" y="76200"/>
              <a:ext cx="660400" cy="660400"/>
            </a:xfrm>
            <a:prstGeom prst="rect">
              <a:avLst/>
            </a:prstGeom>
          </p:spPr>
          <p:txBody>
            <a:bodyPr anchor="ctr" rtlCol="false" tIns="50800" lIns="50800" bIns="50800" rIns="50800"/>
            <a:lstStyle/>
            <a:p>
              <a:pPr algn="ctr">
                <a:lnSpc>
                  <a:spcPts val="2006"/>
                </a:lnSpc>
              </a:pPr>
            </a:p>
          </p:txBody>
        </p:sp>
      </p:grpSp>
      <p:sp>
        <p:nvSpPr>
          <p:cNvPr name="TextBox 24" id="24"/>
          <p:cNvSpPr txBox="true"/>
          <p:nvPr/>
        </p:nvSpPr>
        <p:spPr>
          <a:xfrm rot="0">
            <a:off x="1207620" y="4875031"/>
            <a:ext cx="5006776" cy="563539"/>
          </a:xfrm>
          <a:prstGeom prst="rect">
            <a:avLst/>
          </a:prstGeom>
        </p:spPr>
        <p:txBody>
          <a:bodyPr anchor="t" rtlCol="false" tIns="0" lIns="0" bIns="0" rIns="0">
            <a:spAutoFit/>
          </a:bodyPr>
          <a:lstStyle/>
          <a:p>
            <a:pPr algn="l" marL="0" indent="0" lvl="0">
              <a:lnSpc>
                <a:spcPts val="4191"/>
              </a:lnSpc>
              <a:spcBef>
                <a:spcPct val="0"/>
              </a:spcBef>
            </a:pPr>
            <a:r>
              <a:rPr lang="en-US" sz="4411">
                <a:solidFill>
                  <a:srgbClr val="FFFFFF"/>
                </a:solidFill>
                <a:latin typeface="Garet Ultra-Bold"/>
                <a:ea typeface="Garet Ultra-Bold"/>
                <a:cs typeface="Garet Ultra-Bold"/>
                <a:sym typeface="Garet Ultra-Bold"/>
              </a:rPr>
              <a:t>PRODUCT IDEAS:</a:t>
            </a:r>
          </a:p>
        </p:txBody>
      </p:sp>
      <p:sp>
        <p:nvSpPr>
          <p:cNvPr name="TextBox 25" id="25"/>
          <p:cNvSpPr txBox="true"/>
          <p:nvPr/>
        </p:nvSpPr>
        <p:spPr>
          <a:xfrm rot="0">
            <a:off x="8540879" y="4650000"/>
            <a:ext cx="5765127" cy="1091775"/>
          </a:xfrm>
          <a:prstGeom prst="rect">
            <a:avLst/>
          </a:prstGeom>
        </p:spPr>
        <p:txBody>
          <a:bodyPr anchor="t" rtlCol="false" tIns="0" lIns="0" bIns="0" rIns="0">
            <a:spAutoFit/>
          </a:bodyPr>
          <a:lstStyle/>
          <a:p>
            <a:pPr algn="l" marL="0" indent="0" lvl="0">
              <a:lnSpc>
                <a:spcPts val="4191"/>
              </a:lnSpc>
              <a:spcBef>
                <a:spcPct val="0"/>
              </a:spcBef>
            </a:pPr>
            <a:r>
              <a:rPr lang="en-US" sz="4411">
                <a:solidFill>
                  <a:srgbClr val="FFFFFF"/>
                </a:solidFill>
                <a:latin typeface="Garet Ultra-Bold"/>
                <a:ea typeface="Garet Ultra-Bold"/>
                <a:cs typeface="Garet Ultra-Bold"/>
                <a:sym typeface="Garet Ultra-Bold"/>
              </a:rPr>
              <a:t>WHY IT'S TRENDING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104"/>
        </a:solidFill>
      </p:bgPr>
    </p:bg>
    <p:spTree>
      <p:nvGrpSpPr>
        <p:cNvPr id="1" name=""/>
        <p:cNvGrpSpPr/>
        <p:nvPr/>
      </p:nvGrpSpPr>
      <p:grpSpPr>
        <a:xfrm>
          <a:off x="0" y="0"/>
          <a:ext cx="0" cy="0"/>
          <a:chOff x="0" y="0"/>
          <a:chExt cx="0" cy="0"/>
        </a:xfrm>
      </p:grpSpPr>
      <p:sp>
        <p:nvSpPr>
          <p:cNvPr name="TextBox 2" id="2"/>
          <p:cNvSpPr txBox="true"/>
          <p:nvPr/>
        </p:nvSpPr>
        <p:spPr>
          <a:xfrm rot="0">
            <a:off x="1424361" y="4013229"/>
            <a:ext cx="6475253" cy="2059442"/>
          </a:xfrm>
          <a:prstGeom prst="rect">
            <a:avLst/>
          </a:prstGeom>
        </p:spPr>
        <p:txBody>
          <a:bodyPr anchor="t" rtlCol="false" tIns="0" lIns="0" bIns="0" rIns="0">
            <a:spAutoFit/>
          </a:bodyPr>
          <a:lstStyle/>
          <a:p>
            <a:pPr algn="l" marL="0" indent="0" lvl="0">
              <a:lnSpc>
                <a:spcPts val="7987"/>
              </a:lnSpc>
              <a:spcBef>
                <a:spcPct val="0"/>
              </a:spcBef>
            </a:pPr>
            <a:r>
              <a:rPr lang="en-US" sz="7607">
                <a:solidFill>
                  <a:srgbClr val="FFFFFF"/>
                </a:solidFill>
                <a:latin typeface="Garet Ultra-Bold"/>
                <a:ea typeface="Garet Ultra-Bold"/>
                <a:cs typeface="Garet Ultra-Bold"/>
                <a:sym typeface="Garet Ultra-Bold"/>
              </a:rPr>
              <a:t>PRODUCT IDEAS</a:t>
            </a:r>
          </a:p>
        </p:txBody>
      </p:sp>
      <p:sp>
        <p:nvSpPr>
          <p:cNvPr name="Freeform 3" id="3"/>
          <p:cNvSpPr/>
          <p:nvPr/>
        </p:nvSpPr>
        <p:spPr>
          <a:xfrm flipH="false" flipV="false" rot="-5400000">
            <a:off x="9777973" y="6964658"/>
            <a:ext cx="3549668" cy="2116893"/>
          </a:xfrm>
          <a:custGeom>
            <a:avLst/>
            <a:gdLst/>
            <a:ahLst/>
            <a:cxnLst/>
            <a:rect r="r" b="b" t="t" l="l"/>
            <a:pathLst>
              <a:path h="2116893" w="3549668">
                <a:moveTo>
                  <a:pt x="0" y="0"/>
                </a:moveTo>
                <a:lnTo>
                  <a:pt x="3549667" y="0"/>
                </a:lnTo>
                <a:lnTo>
                  <a:pt x="3549667" y="2116892"/>
                </a:lnTo>
                <a:lnTo>
                  <a:pt x="0" y="2116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494360" y="2639252"/>
            <a:ext cx="6143216" cy="3205642"/>
          </a:xfrm>
          <a:custGeom>
            <a:avLst/>
            <a:gdLst/>
            <a:ahLst/>
            <a:cxnLst/>
            <a:rect r="r" b="b" t="t" l="l"/>
            <a:pathLst>
              <a:path h="3205642" w="6143216">
                <a:moveTo>
                  <a:pt x="0" y="0"/>
                </a:moveTo>
                <a:lnTo>
                  <a:pt x="6143216" y="0"/>
                </a:lnTo>
                <a:lnTo>
                  <a:pt x="6143216" y="3205641"/>
                </a:lnTo>
                <a:lnTo>
                  <a:pt x="0" y="32056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3233955" y="6587435"/>
            <a:ext cx="3725267" cy="2695739"/>
          </a:xfrm>
          <a:custGeom>
            <a:avLst/>
            <a:gdLst/>
            <a:ahLst/>
            <a:cxnLst/>
            <a:rect r="r" b="b" t="t" l="l"/>
            <a:pathLst>
              <a:path h="2695739" w="3725267">
                <a:moveTo>
                  <a:pt x="0" y="0"/>
                </a:moveTo>
                <a:lnTo>
                  <a:pt x="3725266" y="0"/>
                </a:lnTo>
                <a:lnTo>
                  <a:pt x="3725266" y="2695739"/>
                </a:lnTo>
                <a:lnTo>
                  <a:pt x="0" y="26957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494360" y="489062"/>
            <a:ext cx="7361666" cy="2502966"/>
          </a:xfrm>
          <a:custGeom>
            <a:avLst/>
            <a:gdLst/>
            <a:ahLst/>
            <a:cxnLst/>
            <a:rect r="r" b="b" t="t" l="l"/>
            <a:pathLst>
              <a:path h="2502966" w="7361666">
                <a:moveTo>
                  <a:pt x="0" y="0"/>
                </a:moveTo>
                <a:lnTo>
                  <a:pt x="7361666" y="0"/>
                </a:lnTo>
                <a:lnTo>
                  <a:pt x="7361666" y="2502967"/>
                </a:lnTo>
                <a:lnTo>
                  <a:pt x="0" y="25029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10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54422" y="-3153513"/>
            <a:ext cx="10517029" cy="11698368"/>
            <a:chOff x="687070" y="247650"/>
            <a:chExt cx="11148060" cy="12400280"/>
          </a:xfrm>
        </p:grpSpPr>
        <p:sp>
          <p:nvSpPr>
            <p:cNvPr name="Freeform 3" id="3"/>
            <p:cNvSpPr/>
            <p:nvPr/>
          </p:nvSpPr>
          <p:spPr>
            <a:xfrm flipH="false" flipV="false" rot="0">
              <a:off x="687070" y="247650"/>
              <a:ext cx="11148061" cy="12400280"/>
            </a:xfrm>
            <a:custGeom>
              <a:avLst/>
              <a:gdLst/>
              <a:ahLst/>
              <a:cxnLst/>
              <a:rect r="r" b="b" t="t" l="l"/>
              <a:pathLst>
                <a:path h="12400280" w="11148061">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blipFill>
              <a:blip r:embed="rId2"/>
              <a:stretch>
                <a:fillRect l="-6649" t="-16029" r="6649" b="-11939"/>
              </a:stretch>
            </a:blipFill>
          </p:spPr>
        </p:sp>
      </p:grpSp>
      <p:sp>
        <p:nvSpPr>
          <p:cNvPr name="TextBox 4" id="4"/>
          <p:cNvSpPr txBox="true"/>
          <p:nvPr/>
        </p:nvSpPr>
        <p:spPr>
          <a:xfrm rot="0">
            <a:off x="9713974" y="1221832"/>
            <a:ext cx="7762760" cy="2995303"/>
          </a:xfrm>
          <a:prstGeom prst="rect">
            <a:avLst/>
          </a:prstGeom>
        </p:spPr>
        <p:txBody>
          <a:bodyPr anchor="t" rtlCol="false" tIns="0" lIns="0" bIns="0" rIns="0">
            <a:spAutoFit/>
          </a:bodyPr>
          <a:lstStyle/>
          <a:p>
            <a:pPr algn="l" marL="0" indent="0" lvl="0">
              <a:lnSpc>
                <a:spcPts val="7840"/>
              </a:lnSpc>
            </a:pPr>
            <a:r>
              <a:rPr lang="en-US" sz="7000">
                <a:solidFill>
                  <a:srgbClr val="FFFFFF"/>
                </a:solidFill>
                <a:latin typeface="Garet ExtraBold"/>
                <a:ea typeface="Garet ExtraBold"/>
                <a:cs typeface="Garet ExtraBold"/>
                <a:sym typeface="Garet ExtraBold"/>
              </a:rPr>
              <a:t>AI-DRIVEN CUSTOMER SERVICE BOTS</a:t>
            </a:r>
          </a:p>
        </p:txBody>
      </p:sp>
      <p:sp>
        <p:nvSpPr>
          <p:cNvPr name="Freeform 5" id="5"/>
          <p:cNvSpPr/>
          <p:nvPr/>
        </p:nvSpPr>
        <p:spPr>
          <a:xfrm flipH="false" flipV="false" rot="-9507671">
            <a:off x="-3029938" y="5884887"/>
            <a:ext cx="11257635" cy="6746826"/>
          </a:xfrm>
          <a:custGeom>
            <a:avLst/>
            <a:gdLst/>
            <a:ahLst/>
            <a:cxnLst/>
            <a:rect r="r" b="b" t="t" l="l"/>
            <a:pathLst>
              <a:path h="6746826" w="11257635">
                <a:moveTo>
                  <a:pt x="0" y="0"/>
                </a:moveTo>
                <a:lnTo>
                  <a:pt x="11257635" y="0"/>
                </a:lnTo>
                <a:lnTo>
                  <a:pt x="11257635" y="6746826"/>
                </a:lnTo>
                <a:lnTo>
                  <a:pt x="0" y="6746826"/>
                </a:lnTo>
                <a:lnTo>
                  <a:pt x="0" y="0"/>
                </a:lnTo>
                <a:close/>
              </a:path>
            </a:pathLst>
          </a:custGeom>
          <a:blipFill>
            <a:blip r:embed="rId3">
              <a:extLst>
                <a:ext uri="{96DAC541-7B7A-43D3-8B79-37D633B846F1}">
                  <asvg:svgBlip xmlns:asvg="http://schemas.microsoft.com/office/drawing/2016/SVG/main" r:embed="rId4"/>
                </a:ext>
              </a:extLst>
            </a:blip>
            <a:stretch>
              <a:fillRect l="0" t="0" r="-76267" b="0"/>
            </a:stretch>
          </a:blipFill>
        </p:spPr>
      </p:sp>
      <p:sp>
        <p:nvSpPr>
          <p:cNvPr name="TextBox 6" id="6"/>
          <p:cNvSpPr txBox="true"/>
          <p:nvPr/>
        </p:nvSpPr>
        <p:spPr>
          <a:xfrm rot="0">
            <a:off x="9073118" y="5138427"/>
            <a:ext cx="8403617" cy="3203367"/>
          </a:xfrm>
          <a:prstGeom prst="rect">
            <a:avLst/>
          </a:prstGeom>
        </p:spPr>
        <p:txBody>
          <a:bodyPr anchor="t" rtlCol="false" tIns="0" lIns="0" bIns="0" rIns="0">
            <a:spAutoFit/>
          </a:bodyPr>
          <a:lstStyle/>
          <a:p>
            <a:pPr algn="l">
              <a:lnSpc>
                <a:spcPts val="3191"/>
              </a:lnSpc>
            </a:pPr>
            <a:r>
              <a:rPr lang="en-US" sz="2381">
                <a:solidFill>
                  <a:srgbClr val="F4F8FF"/>
                </a:solidFill>
                <a:latin typeface="Montserrat 1"/>
                <a:ea typeface="Montserrat 1"/>
                <a:cs typeface="Montserrat 1"/>
                <a:sym typeface="Montserrat 1"/>
              </a:rPr>
              <a:t>These are chatbots that use artificial intelligence to interact with customers in real-time. They can answer questions, provide information, and resolve issues without needing human intervention. These bots are often deployed on websites, mobile apps, or social media platforms, helping businesses deliver instant customer support, which increases efficiency and customer satisfaction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10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54422" y="-3153513"/>
            <a:ext cx="10517029" cy="11698368"/>
            <a:chOff x="687070" y="247650"/>
            <a:chExt cx="11148060" cy="12400280"/>
          </a:xfrm>
        </p:grpSpPr>
        <p:sp>
          <p:nvSpPr>
            <p:cNvPr name="Freeform 3" id="3"/>
            <p:cNvSpPr/>
            <p:nvPr/>
          </p:nvSpPr>
          <p:spPr>
            <a:xfrm flipH="false" flipV="false" rot="0">
              <a:off x="687070" y="247650"/>
              <a:ext cx="11148061" cy="12400280"/>
            </a:xfrm>
            <a:custGeom>
              <a:avLst/>
              <a:gdLst/>
              <a:ahLst/>
              <a:cxnLst/>
              <a:rect r="r" b="b" t="t" l="l"/>
              <a:pathLst>
                <a:path h="12400280" w="11148061">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blipFill>
              <a:blip r:embed="rId2"/>
              <a:stretch>
                <a:fillRect l="-6649" t="-16029" r="6649" b="-11939"/>
              </a:stretch>
            </a:blipFill>
          </p:spPr>
        </p:sp>
      </p:grpSp>
      <p:sp>
        <p:nvSpPr>
          <p:cNvPr name="TextBox 4" id="4"/>
          <p:cNvSpPr txBox="true"/>
          <p:nvPr/>
        </p:nvSpPr>
        <p:spPr>
          <a:xfrm rot="0">
            <a:off x="9713974" y="1221832"/>
            <a:ext cx="7762760" cy="2995303"/>
          </a:xfrm>
          <a:prstGeom prst="rect">
            <a:avLst/>
          </a:prstGeom>
        </p:spPr>
        <p:txBody>
          <a:bodyPr anchor="t" rtlCol="false" tIns="0" lIns="0" bIns="0" rIns="0">
            <a:spAutoFit/>
          </a:bodyPr>
          <a:lstStyle/>
          <a:p>
            <a:pPr algn="l" marL="0" indent="0" lvl="0">
              <a:lnSpc>
                <a:spcPts val="7840"/>
              </a:lnSpc>
            </a:pPr>
            <a:r>
              <a:rPr lang="en-US" sz="7000">
                <a:solidFill>
                  <a:srgbClr val="FFFFFF"/>
                </a:solidFill>
                <a:latin typeface="Garet ExtraBold"/>
                <a:ea typeface="Garet ExtraBold"/>
                <a:cs typeface="Garet ExtraBold"/>
                <a:sym typeface="Garet ExtraBold"/>
              </a:rPr>
              <a:t>ARTIFICIAL INTELLIGENCE (AI) SOLUTIONS</a:t>
            </a:r>
          </a:p>
        </p:txBody>
      </p:sp>
      <p:sp>
        <p:nvSpPr>
          <p:cNvPr name="Freeform 5" id="5"/>
          <p:cNvSpPr/>
          <p:nvPr/>
        </p:nvSpPr>
        <p:spPr>
          <a:xfrm flipH="false" flipV="false" rot="-9507671">
            <a:off x="-3029938" y="5884887"/>
            <a:ext cx="11257635" cy="6746826"/>
          </a:xfrm>
          <a:custGeom>
            <a:avLst/>
            <a:gdLst/>
            <a:ahLst/>
            <a:cxnLst/>
            <a:rect r="r" b="b" t="t" l="l"/>
            <a:pathLst>
              <a:path h="6746826" w="11257635">
                <a:moveTo>
                  <a:pt x="0" y="0"/>
                </a:moveTo>
                <a:lnTo>
                  <a:pt x="11257635" y="0"/>
                </a:lnTo>
                <a:lnTo>
                  <a:pt x="11257635" y="6746826"/>
                </a:lnTo>
                <a:lnTo>
                  <a:pt x="0" y="6746826"/>
                </a:lnTo>
                <a:lnTo>
                  <a:pt x="0" y="0"/>
                </a:lnTo>
                <a:close/>
              </a:path>
            </a:pathLst>
          </a:custGeom>
          <a:blipFill>
            <a:blip r:embed="rId3">
              <a:extLst>
                <a:ext uri="{96DAC541-7B7A-43D3-8B79-37D633B846F1}">
                  <asvg:svgBlip xmlns:asvg="http://schemas.microsoft.com/office/drawing/2016/SVG/main" r:embed="rId4"/>
                </a:ext>
              </a:extLst>
            </a:blip>
            <a:stretch>
              <a:fillRect l="0" t="0" r="-76267" b="0"/>
            </a:stretch>
          </a:blipFill>
        </p:spPr>
      </p:sp>
      <p:sp>
        <p:nvSpPr>
          <p:cNvPr name="TextBox 6" id="6"/>
          <p:cNvSpPr txBox="true"/>
          <p:nvPr/>
        </p:nvSpPr>
        <p:spPr>
          <a:xfrm rot="0">
            <a:off x="9713974" y="5380535"/>
            <a:ext cx="7762760" cy="2589784"/>
          </a:xfrm>
          <a:prstGeom prst="rect">
            <a:avLst/>
          </a:prstGeom>
        </p:spPr>
        <p:txBody>
          <a:bodyPr anchor="t" rtlCol="false" tIns="0" lIns="0" bIns="0" rIns="0">
            <a:spAutoFit/>
          </a:bodyPr>
          <a:lstStyle/>
          <a:p>
            <a:pPr algn="l">
              <a:lnSpc>
                <a:spcPts val="2948"/>
              </a:lnSpc>
            </a:pPr>
            <a:r>
              <a:rPr lang="en-US" sz="2200">
                <a:solidFill>
                  <a:srgbClr val="F4F8FF"/>
                </a:solidFill>
                <a:latin typeface="Montserrat 1"/>
                <a:ea typeface="Montserrat 1"/>
                <a:cs typeface="Montserrat 1"/>
                <a:sym typeface="Montserrat 1"/>
              </a:rPr>
              <a:t>Artificial Intelligence (AI) Solutions refer to technologies that leverage the power of computers to perform tasks that typically require human intelligence. These solutions can automate tasks, analyze large volumes of data, and provide insights that improve decision-making and operational efficiency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10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54422" y="-3153513"/>
            <a:ext cx="10517029" cy="11698368"/>
            <a:chOff x="687070" y="247650"/>
            <a:chExt cx="11148060" cy="12400280"/>
          </a:xfrm>
        </p:grpSpPr>
        <p:sp>
          <p:nvSpPr>
            <p:cNvPr name="Freeform 3" id="3"/>
            <p:cNvSpPr/>
            <p:nvPr/>
          </p:nvSpPr>
          <p:spPr>
            <a:xfrm flipH="false" flipV="false" rot="0">
              <a:off x="687070" y="247650"/>
              <a:ext cx="11148061" cy="12400280"/>
            </a:xfrm>
            <a:custGeom>
              <a:avLst/>
              <a:gdLst/>
              <a:ahLst/>
              <a:cxnLst/>
              <a:rect r="r" b="b" t="t" l="l"/>
              <a:pathLst>
                <a:path h="12400280" w="11148061">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blipFill>
              <a:blip r:embed="rId2"/>
              <a:stretch>
                <a:fillRect l="-6649" t="-16029" r="6649" b="-11939"/>
              </a:stretch>
            </a:blipFill>
          </p:spPr>
        </p:sp>
      </p:grpSp>
      <p:sp>
        <p:nvSpPr>
          <p:cNvPr name="TextBox 4" id="4"/>
          <p:cNvSpPr txBox="true"/>
          <p:nvPr/>
        </p:nvSpPr>
        <p:spPr>
          <a:xfrm rot="0">
            <a:off x="9713974" y="1221832"/>
            <a:ext cx="7762760" cy="2995303"/>
          </a:xfrm>
          <a:prstGeom prst="rect">
            <a:avLst/>
          </a:prstGeom>
        </p:spPr>
        <p:txBody>
          <a:bodyPr anchor="t" rtlCol="false" tIns="0" lIns="0" bIns="0" rIns="0">
            <a:spAutoFit/>
          </a:bodyPr>
          <a:lstStyle/>
          <a:p>
            <a:pPr algn="l" marL="0" indent="0" lvl="0">
              <a:lnSpc>
                <a:spcPts val="7840"/>
              </a:lnSpc>
            </a:pPr>
            <a:r>
              <a:rPr lang="en-US" sz="7000">
                <a:solidFill>
                  <a:srgbClr val="FFFFFF"/>
                </a:solidFill>
                <a:latin typeface="Garet ExtraBold"/>
                <a:ea typeface="Garet ExtraBold"/>
                <a:cs typeface="Garet ExtraBold"/>
                <a:sym typeface="Garet ExtraBold"/>
              </a:rPr>
              <a:t>AI-DRIVEN CUSTOMER SERVICE BOTS</a:t>
            </a:r>
          </a:p>
        </p:txBody>
      </p:sp>
      <p:sp>
        <p:nvSpPr>
          <p:cNvPr name="Freeform 5" id="5"/>
          <p:cNvSpPr/>
          <p:nvPr/>
        </p:nvSpPr>
        <p:spPr>
          <a:xfrm flipH="false" flipV="false" rot="-9507671">
            <a:off x="-3029938" y="5884887"/>
            <a:ext cx="11257635" cy="6746826"/>
          </a:xfrm>
          <a:custGeom>
            <a:avLst/>
            <a:gdLst/>
            <a:ahLst/>
            <a:cxnLst/>
            <a:rect r="r" b="b" t="t" l="l"/>
            <a:pathLst>
              <a:path h="6746826" w="11257635">
                <a:moveTo>
                  <a:pt x="0" y="0"/>
                </a:moveTo>
                <a:lnTo>
                  <a:pt x="11257635" y="0"/>
                </a:lnTo>
                <a:lnTo>
                  <a:pt x="11257635" y="6746826"/>
                </a:lnTo>
                <a:lnTo>
                  <a:pt x="0" y="6746826"/>
                </a:lnTo>
                <a:lnTo>
                  <a:pt x="0" y="0"/>
                </a:lnTo>
                <a:close/>
              </a:path>
            </a:pathLst>
          </a:custGeom>
          <a:blipFill>
            <a:blip r:embed="rId3">
              <a:extLst>
                <a:ext uri="{96DAC541-7B7A-43D3-8B79-37D633B846F1}">
                  <asvg:svgBlip xmlns:asvg="http://schemas.microsoft.com/office/drawing/2016/SVG/main" r:embed="rId4"/>
                </a:ext>
              </a:extLst>
            </a:blip>
            <a:stretch>
              <a:fillRect l="0" t="0" r="-76267" b="0"/>
            </a:stretch>
          </a:blipFill>
        </p:spPr>
      </p:sp>
      <p:sp>
        <p:nvSpPr>
          <p:cNvPr name="TextBox 6" id="6"/>
          <p:cNvSpPr txBox="true"/>
          <p:nvPr/>
        </p:nvSpPr>
        <p:spPr>
          <a:xfrm rot="0">
            <a:off x="9073118" y="4888868"/>
            <a:ext cx="8186182" cy="3130748"/>
          </a:xfrm>
          <a:prstGeom prst="rect">
            <a:avLst/>
          </a:prstGeom>
        </p:spPr>
        <p:txBody>
          <a:bodyPr anchor="t" rtlCol="false" tIns="0" lIns="0" bIns="0" rIns="0">
            <a:spAutoFit/>
          </a:bodyPr>
          <a:lstStyle/>
          <a:p>
            <a:pPr algn="l">
              <a:lnSpc>
                <a:spcPts val="3108"/>
              </a:lnSpc>
            </a:pPr>
            <a:r>
              <a:rPr lang="en-US" sz="2320">
                <a:solidFill>
                  <a:srgbClr val="F4F8FF"/>
                </a:solidFill>
                <a:latin typeface="Montserrat 1"/>
                <a:ea typeface="Montserrat 1"/>
                <a:cs typeface="Montserrat 1"/>
                <a:sym typeface="Montserrat 1"/>
              </a:rPr>
              <a:t>These are chatbots that use artificial intelligence to interact with customers in real-time. They can answer questions, provide information, and resolve issues without needing human intervention. These bots are often deployed on websites, mobile apps, or social media platforms, helping businesses deliver instant customer support, which increases efficiency and customer satisfaction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104"/>
        </a:solidFill>
      </p:bgPr>
    </p:bg>
    <p:spTree>
      <p:nvGrpSpPr>
        <p:cNvPr id="1" name=""/>
        <p:cNvGrpSpPr/>
        <p:nvPr/>
      </p:nvGrpSpPr>
      <p:grpSpPr>
        <a:xfrm>
          <a:off x="0" y="0"/>
          <a:ext cx="0" cy="0"/>
          <a:chOff x="0" y="0"/>
          <a:chExt cx="0" cy="0"/>
        </a:xfrm>
      </p:grpSpPr>
      <p:sp>
        <p:nvSpPr>
          <p:cNvPr name="TextBox 2" id="2"/>
          <p:cNvSpPr txBox="true"/>
          <p:nvPr/>
        </p:nvSpPr>
        <p:spPr>
          <a:xfrm rot="0">
            <a:off x="1259502" y="3724849"/>
            <a:ext cx="6685074" cy="2120045"/>
          </a:xfrm>
          <a:prstGeom prst="rect">
            <a:avLst/>
          </a:prstGeom>
        </p:spPr>
        <p:txBody>
          <a:bodyPr anchor="t" rtlCol="false" tIns="0" lIns="0" bIns="0" rIns="0">
            <a:spAutoFit/>
          </a:bodyPr>
          <a:lstStyle/>
          <a:p>
            <a:pPr algn="l" marL="0" indent="0" lvl="0">
              <a:lnSpc>
                <a:spcPts val="8246"/>
              </a:lnSpc>
              <a:spcBef>
                <a:spcPct val="0"/>
              </a:spcBef>
            </a:pPr>
            <a:r>
              <a:rPr lang="en-US" sz="7853">
                <a:solidFill>
                  <a:srgbClr val="FFFFFF"/>
                </a:solidFill>
                <a:latin typeface="Garet Ultra-Bold"/>
                <a:ea typeface="Garet Ultra-Bold"/>
                <a:cs typeface="Garet Ultra-Bold"/>
                <a:sym typeface="Garet Ultra-Bold"/>
              </a:rPr>
              <a:t>WHY IT'S TRENDING</a:t>
            </a:r>
          </a:p>
        </p:txBody>
      </p:sp>
      <p:sp>
        <p:nvSpPr>
          <p:cNvPr name="Freeform 3" id="3"/>
          <p:cNvSpPr/>
          <p:nvPr/>
        </p:nvSpPr>
        <p:spPr>
          <a:xfrm flipH="false" flipV="false" rot="-5400000">
            <a:off x="9777973" y="6964658"/>
            <a:ext cx="3549668" cy="2116893"/>
          </a:xfrm>
          <a:custGeom>
            <a:avLst/>
            <a:gdLst/>
            <a:ahLst/>
            <a:cxnLst/>
            <a:rect r="r" b="b" t="t" l="l"/>
            <a:pathLst>
              <a:path h="2116893" w="3549668">
                <a:moveTo>
                  <a:pt x="0" y="0"/>
                </a:moveTo>
                <a:lnTo>
                  <a:pt x="3549667" y="0"/>
                </a:lnTo>
                <a:lnTo>
                  <a:pt x="3549667" y="2116892"/>
                </a:lnTo>
                <a:lnTo>
                  <a:pt x="0" y="2116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494360" y="2639252"/>
            <a:ext cx="6143216" cy="3205642"/>
          </a:xfrm>
          <a:custGeom>
            <a:avLst/>
            <a:gdLst/>
            <a:ahLst/>
            <a:cxnLst/>
            <a:rect r="r" b="b" t="t" l="l"/>
            <a:pathLst>
              <a:path h="3205642" w="6143216">
                <a:moveTo>
                  <a:pt x="0" y="0"/>
                </a:moveTo>
                <a:lnTo>
                  <a:pt x="6143216" y="0"/>
                </a:lnTo>
                <a:lnTo>
                  <a:pt x="6143216" y="3205641"/>
                </a:lnTo>
                <a:lnTo>
                  <a:pt x="0" y="32056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3233955" y="6587435"/>
            <a:ext cx="3725267" cy="2695739"/>
          </a:xfrm>
          <a:custGeom>
            <a:avLst/>
            <a:gdLst/>
            <a:ahLst/>
            <a:cxnLst/>
            <a:rect r="r" b="b" t="t" l="l"/>
            <a:pathLst>
              <a:path h="2695739" w="3725267">
                <a:moveTo>
                  <a:pt x="0" y="0"/>
                </a:moveTo>
                <a:lnTo>
                  <a:pt x="3725266" y="0"/>
                </a:lnTo>
                <a:lnTo>
                  <a:pt x="3725266" y="2695739"/>
                </a:lnTo>
                <a:lnTo>
                  <a:pt x="0" y="26957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494360" y="489062"/>
            <a:ext cx="7361666" cy="2502966"/>
          </a:xfrm>
          <a:custGeom>
            <a:avLst/>
            <a:gdLst/>
            <a:ahLst/>
            <a:cxnLst/>
            <a:rect r="r" b="b" t="t" l="l"/>
            <a:pathLst>
              <a:path h="2502966" w="7361666">
                <a:moveTo>
                  <a:pt x="0" y="0"/>
                </a:moveTo>
                <a:lnTo>
                  <a:pt x="7361666" y="0"/>
                </a:lnTo>
                <a:lnTo>
                  <a:pt x="7361666" y="2502967"/>
                </a:lnTo>
                <a:lnTo>
                  <a:pt x="0" y="25029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10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54422" y="-3153513"/>
            <a:ext cx="10517029" cy="11698368"/>
            <a:chOff x="687070" y="247650"/>
            <a:chExt cx="11148060" cy="12400280"/>
          </a:xfrm>
        </p:grpSpPr>
        <p:sp>
          <p:nvSpPr>
            <p:cNvPr name="Freeform 3" id="3"/>
            <p:cNvSpPr/>
            <p:nvPr/>
          </p:nvSpPr>
          <p:spPr>
            <a:xfrm flipH="false" flipV="false" rot="0">
              <a:off x="687070" y="247650"/>
              <a:ext cx="11148061" cy="12400280"/>
            </a:xfrm>
            <a:custGeom>
              <a:avLst/>
              <a:gdLst/>
              <a:ahLst/>
              <a:cxnLst/>
              <a:rect r="r" b="b" t="t" l="l"/>
              <a:pathLst>
                <a:path h="12400280" w="11148061">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blipFill>
              <a:blip r:embed="rId2"/>
              <a:stretch>
                <a:fillRect l="-6649" t="-16029" r="6649" b="-11939"/>
              </a:stretch>
            </a:blipFill>
          </p:spPr>
        </p:sp>
      </p:grpSp>
      <p:sp>
        <p:nvSpPr>
          <p:cNvPr name="TextBox 4" id="4"/>
          <p:cNvSpPr txBox="true"/>
          <p:nvPr/>
        </p:nvSpPr>
        <p:spPr>
          <a:xfrm rot="0">
            <a:off x="9073118" y="2181639"/>
            <a:ext cx="7419850" cy="1872301"/>
          </a:xfrm>
          <a:prstGeom prst="rect">
            <a:avLst/>
          </a:prstGeom>
        </p:spPr>
        <p:txBody>
          <a:bodyPr anchor="t" rtlCol="false" tIns="0" lIns="0" bIns="0" rIns="0">
            <a:spAutoFit/>
          </a:bodyPr>
          <a:lstStyle/>
          <a:p>
            <a:pPr algn="l" marL="0" indent="0" lvl="0">
              <a:lnSpc>
                <a:spcPts val="7335"/>
              </a:lnSpc>
            </a:pPr>
            <a:r>
              <a:rPr lang="en-US" sz="6549">
                <a:solidFill>
                  <a:srgbClr val="FFFFFF"/>
                </a:solidFill>
                <a:latin typeface="Garet ExtraBold"/>
                <a:ea typeface="Garet ExtraBold"/>
                <a:cs typeface="Garet ExtraBold"/>
                <a:sym typeface="Garet ExtraBold"/>
              </a:rPr>
              <a:t>AUTOMATION OF TASKS</a:t>
            </a:r>
          </a:p>
        </p:txBody>
      </p:sp>
      <p:sp>
        <p:nvSpPr>
          <p:cNvPr name="Freeform 5" id="5"/>
          <p:cNvSpPr/>
          <p:nvPr/>
        </p:nvSpPr>
        <p:spPr>
          <a:xfrm flipH="false" flipV="false" rot="-9507671">
            <a:off x="-3029938" y="5884887"/>
            <a:ext cx="11257635" cy="6746826"/>
          </a:xfrm>
          <a:custGeom>
            <a:avLst/>
            <a:gdLst/>
            <a:ahLst/>
            <a:cxnLst/>
            <a:rect r="r" b="b" t="t" l="l"/>
            <a:pathLst>
              <a:path h="6746826" w="11257635">
                <a:moveTo>
                  <a:pt x="0" y="0"/>
                </a:moveTo>
                <a:lnTo>
                  <a:pt x="11257635" y="0"/>
                </a:lnTo>
                <a:lnTo>
                  <a:pt x="11257635" y="6746826"/>
                </a:lnTo>
                <a:lnTo>
                  <a:pt x="0" y="6746826"/>
                </a:lnTo>
                <a:lnTo>
                  <a:pt x="0" y="0"/>
                </a:lnTo>
                <a:close/>
              </a:path>
            </a:pathLst>
          </a:custGeom>
          <a:blipFill>
            <a:blip r:embed="rId3">
              <a:extLst>
                <a:ext uri="{96DAC541-7B7A-43D3-8B79-37D633B846F1}">
                  <asvg:svgBlip xmlns:asvg="http://schemas.microsoft.com/office/drawing/2016/SVG/main" r:embed="rId4"/>
                </a:ext>
              </a:extLst>
            </a:blip>
            <a:stretch>
              <a:fillRect l="0" t="0" r="-76267" b="0"/>
            </a:stretch>
          </a:blipFill>
        </p:spPr>
      </p:sp>
      <p:sp>
        <p:nvSpPr>
          <p:cNvPr name="TextBox 6" id="6"/>
          <p:cNvSpPr txBox="true"/>
          <p:nvPr/>
        </p:nvSpPr>
        <p:spPr>
          <a:xfrm rot="0">
            <a:off x="8233286" y="4724010"/>
            <a:ext cx="9241279" cy="3506180"/>
          </a:xfrm>
          <a:prstGeom prst="rect">
            <a:avLst/>
          </a:prstGeom>
        </p:spPr>
        <p:txBody>
          <a:bodyPr anchor="t" rtlCol="false" tIns="0" lIns="0" bIns="0" rIns="0">
            <a:spAutoFit/>
          </a:bodyPr>
          <a:lstStyle/>
          <a:p>
            <a:pPr algn="l">
              <a:lnSpc>
                <a:spcPts val="3991"/>
              </a:lnSpc>
            </a:pPr>
            <a:r>
              <a:rPr lang="en-US" sz="2978">
                <a:solidFill>
                  <a:srgbClr val="F4F8FF"/>
                </a:solidFill>
                <a:latin typeface="Montserrat 1"/>
                <a:ea typeface="Montserrat 1"/>
                <a:cs typeface="Montserrat 1"/>
                <a:sym typeface="Montserrat 1"/>
              </a:rPr>
              <a:t>AI automates repetitive and time-consuming tasks, such as responding to customer inquiries, processing data, and making routine decisions. This automation not only saves time and reduces operational costs but also allows employees to focus on more strategic and creative tasks, increasing overall productivity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DAGNXSLdDUE</dc:identifier>
  <dcterms:modified xsi:type="dcterms:W3CDTF">2011-08-01T06:04:30Z</dcterms:modified>
  <cp:revision>1</cp:revision>
  <dc:title>Black and Red Elegant Corporate Marketing Plan Presentation</dc:title>
</cp:coreProperties>
</file>